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92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3" r:id="rId38"/>
    <p:sldId id="294" r:id="rId39"/>
    <p:sldId id="295" r:id="rId40"/>
    <p:sldId id="296" r:id="rId41"/>
    <p:sldId id="298" r:id="rId42"/>
    <p:sldId id="300" r:id="rId43"/>
    <p:sldId id="297" r:id="rId44"/>
    <p:sldId id="301" r:id="rId45"/>
    <p:sldId id="299" r:id="rId46"/>
  </p:sldIdLst>
  <p:sldSz cx="18288000" cy="10287000"/>
  <p:notesSz cx="6858000" cy="9144000"/>
  <p:embeddedFontLst>
    <p:embeddedFont>
      <p:font typeface="Canva Sans" panose="020B0503030501040103" pitchFamily="34" charset="0"/>
      <p:regular r:id="rId47"/>
    </p:embeddedFont>
    <p:embeddedFont>
      <p:font typeface="Canva Sans Bold" panose="020B0803030501040103" pitchFamily="34" charset="0"/>
      <p:regular r:id="rId48"/>
      <p:bold r:id="rId49"/>
    </p:embeddedFont>
    <p:embeddedFont>
      <p:font typeface="Cordia New" panose="020B0304020202020204" pitchFamily="34" charset="-34"/>
      <p:regular r:id="rId50"/>
      <p:bold r:id="rId51"/>
      <p:italic r:id="rId52"/>
      <p:boldItalic r:id="rId53"/>
    </p:embeddedFont>
    <p:embeddedFont>
      <p:font typeface="Gordita" pitchFamily="2" charset="77"/>
      <p:regular r:id="rId54"/>
    </p:embeddedFont>
    <p:embeddedFont>
      <p:font typeface="Gordita Bold" pitchFamily="2" charset="77"/>
      <p:regular r:id="rId55"/>
      <p:bold r:id="rId56"/>
    </p:embeddedFont>
    <p:embeddedFont>
      <p:font typeface="Inter" panose="020B0502030000000004" pitchFamily="34" charset="0"/>
      <p:regular r:id="rId57"/>
    </p:embeddedFont>
    <p:embeddedFont>
      <p:font typeface="Inter Bold" panose="020B0802030000000004" pitchFamily="34" charset="0"/>
      <p:regular r:id="rId58"/>
      <p:bold r:id="rId59"/>
    </p:embeddedFont>
    <p:embeddedFont>
      <p:font typeface="Radnika Next Bold" pitchFamily="2" charset="77"/>
      <p:regular r:id="rId60"/>
      <p:bold r:id="rId6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 autoAdjust="0"/>
    <p:restoredTop sz="94726" autoAdjust="0"/>
  </p:normalViewPr>
  <p:slideViewPr>
    <p:cSldViewPr>
      <p:cViewPr varScale="1">
        <p:scale>
          <a:sx n="82" d="100"/>
          <a:sy n="82" d="100"/>
        </p:scale>
        <p:origin x="22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font" Target="fonts/font9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7.fntdata"/><Relationship Id="rId58" Type="http://schemas.openxmlformats.org/officeDocument/2006/relationships/font" Target="fonts/font12.fntdata"/><Relationship Id="rId5" Type="http://schemas.openxmlformats.org/officeDocument/2006/relationships/slide" Target="slides/slide4.xml"/><Relationship Id="rId61" Type="http://schemas.openxmlformats.org/officeDocument/2006/relationships/font" Target="fonts/font15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8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Relationship Id="rId57" Type="http://schemas.openxmlformats.org/officeDocument/2006/relationships/font" Target="fonts/font1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60" Type="http://schemas.openxmlformats.org/officeDocument/2006/relationships/font" Target="fonts/font14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7T14:52:58.925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7T14:53:00.542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0 0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7T14:53:02.532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0 0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7T14:53:06.959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 1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7T14:53:15.280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0 1 24575,'0'0'0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7T14:53:16.089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0 0 24575,'0'0'0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7T14:53:16.272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0 0 24575,'0'0'0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7T14:53:17.318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 0 24575,'0'0'0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7T14:54:02.390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 0 24575,'0'0'0</inkml:trace>
</inkml:ink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eg>
</file>

<file path=ppt/media/image19.png>
</file>

<file path=ppt/media/image2.png>
</file>

<file path=ppt/media/image20.svg>
</file>

<file path=ppt/media/image21.png>
</file>

<file path=ppt/media/image22.sv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png>
</file>

<file path=ppt/media/image3.svg>
</file>

<file path=ppt/media/image30.svg>
</file>

<file path=ppt/media/image31.jpeg>
</file>

<file path=ppt/media/image32.jpeg>
</file>

<file path=ppt/media/image33.png>
</file>

<file path=ppt/media/image34.svg>
</file>

<file path=ppt/media/image35.jpeg>
</file>

<file path=ppt/media/image36.jpeg>
</file>

<file path=ppt/media/image37.png>
</file>

<file path=ppt/media/image38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7" Type="http://schemas.openxmlformats.org/officeDocument/2006/relationships/image" Target="../media/image20.sv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7" Type="http://schemas.openxmlformats.org/officeDocument/2006/relationships/image" Target="../media/image20.sv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8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30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sv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sv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sv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3.svg"/><Relationship Id="rId9" Type="http://schemas.openxmlformats.org/officeDocument/2006/relationships/image" Target="../media/image14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hyperlink" Target="http://www.gmass.co/" TargetMode="External"/><Relationship Id="rId3" Type="http://schemas.openxmlformats.org/officeDocument/2006/relationships/image" Target="../media/image21.png"/><Relationship Id="rId7" Type="http://schemas.openxmlformats.org/officeDocument/2006/relationships/hyperlink" Target="https://www.camcard.com/" TargetMode="Externa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qZXXY9LAkRQ" TargetMode="External"/><Relationship Id="rId5" Type="http://schemas.openxmlformats.org/officeDocument/2006/relationships/hyperlink" Target="https://app.yamm.com/login?continue=%2F" TargetMode="External"/><Relationship Id="rId4" Type="http://schemas.openxmlformats.org/officeDocument/2006/relationships/image" Target="../media/image22.sv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sv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13" Type="http://schemas.openxmlformats.org/officeDocument/2006/relationships/customXml" Target="../ink/ink7.xml"/><Relationship Id="rId3" Type="http://schemas.openxmlformats.org/officeDocument/2006/relationships/image" Target="../media/image3.svg"/><Relationship Id="rId7" Type="http://schemas.openxmlformats.org/officeDocument/2006/relationships/image" Target="../media/image37.png"/><Relationship Id="rId12" Type="http://schemas.openxmlformats.org/officeDocument/2006/relationships/customXml" Target="../ink/ink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.xml"/><Relationship Id="rId11" Type="http://schemas.openxmlformats.org/officeDocument/2006/relationships/customXml" Target="../ink/ink5.xml"/><Relationship Id="rId5" Type="http://schemas.openxmlformats.org/officeDocument/2006/relationships/image" Target="../media/image36.jpeg"/><Relationship Id="rId15" Type="http://schemas.openxmlformats.org/officeDocument/2006/relationships/customXml" Target="../ink/ink9.xml"/><Relationship Id="rId10" Type="http://schemas.openxmlformats.org/officeDocument/2006/relationships/customXml" Target="../ink/ink4.xml"/><Relationship Id="rId4" Type="http://schemas.openxmlformats.org/officeDocument/2006/relationships/image" Target="../media/image35.jpeg"/><Relationship Id="rId9" Type="http://schemas.openxmlformats.org/officeDocument/2006/relationships/customXml" Target="../ink/ink3.xml"/><Relationship Id="rId14" Type="http://schemas.openxmlformats.org/officeDocument/2006/relationships/customXml" Target="../ink/ink8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jpeg"/><Relationship Id="rId4" Type="http://schemas.openxmlformats.org/officeDocument/2006/relationships/image" Target="../media/image22.sv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3.sv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98" t="-9435" b="-9435"/>
            </a:stretch>
          </a:blipFill>
        </p:spPr>
        <p:txBody>
          <a:bodyPr/>
          <a:lstStyle/>
          <a:p>
            <a:endParaRPr lang="en-CM"/>
          </a:p>
        </p:txBody>
      </p:sp>
      <p:grpSp>
        <p:nvGrpSpPr>
          <p:cNvPr id="3" name="Group 3"/>
          <p:cNvGrpSpPr/>
          <p:nvPr/>
        </p:nvGrpSpPr>
        <p:grpSpPr>
          <a:xfrm>
            <a:off x="1572768" y="1868182"/>
            <a:ext cx="670285" cy="670285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592893" y="879897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1" y="0"/>
                </a:lnTo>
                <a:lnTo>
                  <a:pt x="1888591" y="488672"/>
                </a:lnTo>
                <a:lnTo>
                  <a:pt x="0" y="4886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7" name="Freeform 7"/>
          <p:cNvSpPr/>
          <p:nvPr/>
        </p:nvSpPr>
        <p:spPr>
          <a:xfrm>
            <a:off x="12261373" y="8473088"/>
            <a:ext cx="2372342" cy="1570424"/>
          </a:xfrm>
          <a:custGeom>
            <a:avLst/>
            <a:gdLst/>
            <a:ahLst/>
            <a:cxnLst/>
            <a:rect l="l" t="t" r="r" b="b"/>
            <a:pathLst>
              <a:path w="2372342" h="1570424">
                <a:moveTo>
                  <a:pt x="0" y="0"/>
                </a:moveTo>
                <a:lnTo>
                  <a:pt x="2372342" y="0"/>
                </a:lnTo>
                <a:lnTo>
                  <a:pt x="2372342" y="1570424"/>
                </a:lnTo>
                <a:lnTo>
                  <a:pt x="0" y="15704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8" name="Freeform 8"/>
          <p:cNvSpPr/>
          <p:nvPr/>
        </p:nvSpPr>
        <p:spPr>
          <a:xfrm>
            <a:off x="14931249" y="8326422"/>
            <a:ext cx="1717089" cy="1717089"/>
          </a:xfrm>
          <a:custGeom>
            <a:avLst/>
            <a:gdLst/>
            <a:ahLst/>
            <a:cxnLst/>
            <a:rect l="l" t="t" r="r" b="b"/>
            <a:pathLst>
              <a:path w="1717089" h="1717089">
                <a:moveTo>
                  <a:pt x="0" y="0"/>
                </a:moveTo>
                <a:lnTo>
                  <a:pt x="1717090" y="0"/>
                </a:lnTo>
                <a:lnTo>
                  <a:pt x="1717090" y="1717090"/>
                </a:lnTo>
                <a:lnTo>
                  <a:pt x="0" y="171709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9" name="TextBox 9"/>
          <p:cNvSpPr txBox="1"/>
          <p:nvPr/>
        </p:nvSpPr>
        <p:spPr>
          <a:xfrm>
            <a:off x="2478582" y="1753128"/>
            <a:ext cx="13951391" cy="220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92"/>
              </a:lnSpc>
            </a:pPr>
            <a:r>
              <a:rPr lang="en-US" sz="5265" b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TRANSFORMER SA PARTICIPATION À UN ÉVÉNEMENT EN OPPORTUNITÉS CONCRÈTES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181201" y="4521524"/>
            <a:ext cx="8233081" cy="1749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3"/>
              </a:lnSpc>
            </a:pPr>
            <a:r>
              <a:rPr lang="en-US" sz="4109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Formation 3 jours - ActivSpaces</a:t>
            </a:r>
          </a:p>
          <a:p>
            <a:pPr algn="ctr">
              <a:lnSpc>
                <a:spcPts val="4073"/>
              </a:lnSpc>
            </a:pPr>
            <a:endParaRPr lang="en-US" sz="4109" b="1">
              <a:solidFill>
                <a:srgbClr val="FFFFFF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algn="ctr">
              <a:lnSpc>
                <a:spcPts val="4073"/>
              </a:lnSpc>
            </a:pPr>
            <a:endParaRPr lang="en-US" sz="4109" b="1">
              <a:solidFill>
                <a:srgbClr val="FFFFFF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758752" y="9125639"/>
            <a:ext cx="1628031" cy="3039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66"/>
              </a:lnSpc>
            </a:pPr>
            <a:r>
              <a:rPr lang="en-US" sz="176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Presented by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367186" y="9125639"/>
            <a:ext cx="1628031" cy="3039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66"/>
              </a:lnSpc>
            </a:pPr>
            <a:r>
              <a:rPr lang="en-US" sz="176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Website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58752" y="9468135"/>
            <a:ext cx="3439660" cy="2981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66"/>
              </a:lnSpc>
            </a:pPr>
            <a:r>
              <a:rPr lang="en-US" sz="1761" b="1">
                <a:solidFill>
                  <a:srgbClr val="FF914D"/>
                </a:solidFill>
                <a:latin typeface="Inter Bold"/>
                <a:ea typeface="Inter Bold"/>
                <a:cs typeface="Inter Bold"/>
                <a:sym typeface="Inter Bold"/>
              </a:rPr>
              <a:t>Steve Tchoumba 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367186" y="9468135"/>
            <a:ext cx="3439660" cy="2981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66"/>
              </a:lnSpc>
            </a:pPr>
            <a:r>
              <a:rPr lang="en-US" sz="1761" b="1">
                <a:solidFill>
                  <a:srgbClr val="FF914D"/>
                </a:solidFill>
                <a:latin typeface="Inter Bold"/>
                <a:ea typeface="Inter Bold"/>
                <a:cs typeface="Inter Bold"/>
                <a:sym typeface="Inter Bold"/>
              </a:rPr>
              <a:t>www.activspaces.com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162813"/>
            <a:ext cx="5983509" cy="10595863"/>
            <a:chOff x="0" y="0"/>
            <a:chExt cx="1169022" cy="2070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69022" cy="2070155"/>
            </a:xfrm>
            <a:custGeom>
              <a:avLst/>
              <a:gdLst/>
              <a:ahLst/>
              <a:cxnLst/>
              <a:rect l="l" t="t" r="r" b="b"/>
              <a:pathLst>
                <a:path w="1169022" h="2070155">
                  <a:moveTo>
                    <a:pt x="0" y="0"/>
                  </a:moveTo>
                  <a:lnTo>
                    <a:pt x="1169022" y="0"/>
                  </a:lnTo>
                  <a:lnTo>
                    <a:pt x="1169022" y="2070155"/>
                  </a:lnTo>
                  <a:lnTo>
                    <a:pt x="0" y="2070155"/>
                  </a:lnTo>
                  <a:close/>
                </a:path>
              </a:pathLst>
            </a:custGeom>
            <a:blipFill>
              <a:blip r:embed="rId2"/>
              <a:stretch>
                <a:fillRect l="-38542" r="-38542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5617606" y="1171033"/>
            <a:ext cx="670285" cy="670285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388713" y="7961087"/>
            <a:ext cx="1584419" cy="1584419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8400879" y="2908062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400" y="0"/>
                </a:lnTo>
                <a:lnTo>
                  <a:pt x="314400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1" name="Freeform 11"/>
          <p:cNvSpPr/>
          <p:nvPr/>
        </p:nvSpPr>
        <p:spPr>
          <a:xfrm>
            <a:off x="8400879" y="4270137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400" y="0"/>
                </a:lnTo>
                <a:lnTo>
                  <a:pt x="314400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2" name="Freeform 12"/>
          <p:cNvSpPr/>
          <p:nvPr/>
        </p:nvSpPr>
        <p:spPr>
          <a:xfrm>
            <a:off x="8400879" y="5707405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400" y="0"/>
                </a:lnTo>
                <a:lnTo>
                  <a:pt x="314400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3" name="Freeform 13"/>
          <p:cNvSpPr/>
          <p:nvPr/>
        </p:nvSpPr>
        <p:spPr>
          <a:xfrm>
            <a:off x="16898834" y="8573869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1" y="0"/>
                </a:lnTo>
                <a:lnTo>
                  <a:pt x="1888591" y="488672"/>
                </a:lnTo>
                <a:lnTo>
                  <a:pt x="0" y="4886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4" name="TextBox 14"/>
          <p:cNvSpPr txBox="1"/>
          <p:nvPr/>
        </p:nvSpPr>
        <p:spPr>
          <a:xfrm>
            <a:off x="8400879" y="548068"/>
            <a:ext cx="9887121" cy="1285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>
                <a:solidFill>
                  <a:srgbClr val="000000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DÉFINIR SES OBJECTIFS PERSONNELS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916923" y="2898537"/>
            <a:ext cx="4483299" cy="628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NOMBRE DE PERSONNES À RENCONTRER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916923" y="4222512"/>
            <a:ext cx="4483299" cy="628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NOMBRES DE CONTACTS / CARTES DE VISITES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896940" y="5707405"/>
            <a:ext cx="5009335" cy="314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NOMBRE DE LEADS À GÉNÉRER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896940" y="7145680"/>
            <a:ext cx="5009335" cy="314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CHIFFRE D'AFFAIRES À RÉALISER</a:t>
            </a:r>
          </a:p>
        </p:txBody>
      </p:sp>
      <p:sp>
        <p:nvSpPr>
          <p:cNvPr id="19" name="Freeform 19"/>
          <p:cNvSpPr/>
          <p:nvPr/>
        </p:nvSpPr>
        <p:spPr>
          <a:xfrm>
            <a:off x="8419929" y="7164656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400" y="0"/>
                </a:lnTo>
                <a:lnTo>
                  <a:pt x="314400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20" name="TextBox 20"/>
          <p:cNvSpPr txBox="1"/>
          <p:nvPr/>
        </p:nvSpPr>
        <p:spPr>
          <a:xfrm>
            <a:off x="8916923" y="8503806"/>
            <a:ext cx="5009335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QUELLES CONNAISSANCES ACQUÉRIR À L'’ISSUE DE L' ÉVÈNEMENT</a:t>
            </a:r>
          </a:p>
        </p:txBody>
      </p:sp>
      <p:sp>
        <p:nvSpPr>
          <p:cNvPr id="21" name="Freeform 21"/>
          <p:cNvSpPr/>
          <p:nvPr/>
        </p:nvSpPr>
        <p:spPr>
          <a:xfrm>
            <a:off x="8400879" y="8503806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400" y="0"/>
                </a:lnTo>
                <a:lnTo>
                  <a:pt x="314400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3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58030" y="1506176"/>
            <a:ext cx="7819384" cy="219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b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INTERACTIVE ACTIVITY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8926633" y="1028700"/>
            <a:ext cx="670285" cy="670285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767330" y="1045981"/>
            <a:ext cx="2651865" cy="2651865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658030" y="4393341"/>
            <a:ext cx="537536" cy="307862"/>
          </a:xfrm>
          <a:custGeom>
            <a:avLst/>
            <a:gdLst/>
            <a:ahLst/>
            <a:cxnLst/>
            <a:rect l="l" t="t" r="r" b="b"/>
            <a:pathLst>
              <a:path w="537536" h="307862">
                <a:moveTo>
                  <a:pt x="0" y="0"/>
                </a:moveTo>
                <a:lnTo>
                  <a:pt x="537536" y="0"/>
                </a:lnTo>
                <a:lnTo>
                  <a:pt x="537536" y="307862"/>
                </a:lnTo>
                <a:lnTo>
                  <a:pt x="0" y="3078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0" name="TextBox 10"/>
          <p:cNvSpPr txBox="1"/>
          <p:nvPr/>
        </p:nvSpPr>
        <p:spPr>
          <a:xfrm>
            <a:off x="2474819" y="4323434"/>
            <a:ext cx="3467494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9"/>
              </a:lnSpc>
            </a:pPr>
            <a:r>
              <a:rPr lang="en-US" sz="2999" b="1">
                <a:solidFill>
                  <a:srgbClr val="FF914D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ETUDE DE CAS</a:t>
            </a:r>
          </a:p>
        </p:txBody>
      </p:sp>
      <p:sp>
        <p:nvSpPr>
          <p:cNvPr id="11" name="Freeform 11"/>
          <p:cNvSpPr/>
          <p:nvPr/>
        </p:nvSpPr>
        <p:spPr>
          <a:xfrm>
            <a:off x="15370710" y="2112878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2" name="TextBox 12"/>
          <p:cNvSpPr txBox="1"/>
          <p:nvPr/>
        </p:nvSpPr>
        <p:spPr>
          <a:xfrm>
            <a:off x="1693212" y="6149900"/>
            <a:ext cx="14161740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99"/>
              </a:lnSpc>
              <a:spcBef>
                <a:spcPct val="0"/>
              </a:spcBef>
            </a:pPr>
            <a:r>
              <a:rPr lang="en-US" sz="2999" b="1">
                <a:solidFill>
                  <a:srgbClr val="FFFFFF"/>
                </a:solidFill>
                <a:latin typeface="Gordita Bold"/>
                <a:ea typeface="Gordita Bold"/>
                <a:cs typeface="Gordita Bold"/>
                <a:sym typeface="Gordita Bold"/>
              </a:rPr>
              <a:t>LA PARTICIPATION RATÉE DE MIREILLE À UN SALON PROFESSIONNEL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3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45481" y="2027153"/>
            <a:ext cx="13848358" cy="7144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31"/>
              </a:lnSpc>
            </a:pPr>
            <a:r>
              <a:rPr lang="en-US" sz="2784" b="1" spc="105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Mireille est une entrepreneure camerounaise qui vend des produits de cosmétique naturelle. </a:t>
            </a:r>
          </a:p>
          <a:p>
            <a:pPr algn="l">
              <a:lnSpc>
                <a:spcPts val="4231"/>
              </a:lnSpc>
            </a:pPr>
            <a:r>
              <a:rPr lang="en-US" sz="2784" b="1" spc="105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Elle décide de participer à un salon d’entrepreneurs à Douala pour « se faire connaître » et « trouver des partenaires ». </a:t>
            </a:r>
          </a:p>
          <a:p>
            <a:pPr algn="l">
              <a:lnSpc>
                <a:spcPts val="4231"/>
              </a:lnSpc>
            </a:pPr>
            <a:r>
              <a:rPr lang="en-US" sz="2784" b="1" spc="105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Elle paie 100 000 FCFA pour un stand de 2 jours.</a:t>
            </a:r>
          </a:p>
          <a:p>
            <a:pPr algn="l">
              <a:lnSpc>
                <a:spcPts val="3341"/>
              </a:lnSpc>
            </a:pPr>
            <a:endParaRPr lang="en-US" sz="2784" b="1" spc="105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3341"/>
              </a:lnSpc>
            </a:pPr>
            <a:r>
              <a:rPr lang="en-US" sz="2784" b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Mais à la fin de l’événement :</a:t>
            </a:r>
          </a:p>
          <a:p>
            <a:pPr algn="l">
              <a:lnSpc>
                <a:spcPts val="3341"/>
              </a:lnSpc>
            </a:pPr>
            <a:endParaRPr lang="en-US" sz="2784" b="1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3341"/>
              </a:lnSpc>
            </a:pPr>
            <a:r>
              <a:rPr lang="en-US" sz="2784" b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Elle n’a récupéré que 8 cartes de visite.</a:t>
            </a:r>
          </a:p>
          <a:p>
            <a:pPr algn="l">
              <a:lnSpc>
                <a:spcPts val="3341"/>
              </a:lnSpc>
            </a:pPr>
            <a:endParaRPr lang="en-US" sz="2784" b="1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3341"/>
              </a:lnSpc>
            </a:pPr>
            <a:r>
              <a:rPr lang="en-US" sz="2784" b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Elle ne se souvient plus vraiment des personnes rencontrées.</a:t>
            </a:r>
          </a:p>
          <a:p>
            <a:pPr algn="l">
              <a:lnSpc>
                <a:spcPts val="3341"/>
              </a:lnSpc>
            </a:pPr>
            <a:endParaRPr lang="en-US" sz="2784" b="1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3341"/>
              </a:lnSpc>
            </a:pPr>
            <a:r>
              <a:rPr lang="en-US" sz="2784" b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Elle n’a eu aucune vente, ni rendez-vous concret.</a:t>
            </a:r>
          </a:p>
          <a:p>
            <a:pPr algn="l">
              <a:lnSpc>
                <a:spcPts val="3341"/>
              </a:lnSpc>
            </a:pPr>
            <a:endParaRPr lang="en-US" sz="2784" b="1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3341"/>
              </a:lnSpc>
            </a:pPr>
            <a:r>
              <a:rPr lang="en-US" sz="2784" b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Elle se plaint d’avoir « perdu son temps ».</a:t>
            </a:r>
          </a:p>
          <a:p>
            <a:pPr algn="l">
              <a:lnSpc>
                <a:spcPts val="2088"/>
              </a:lnSpc>
            </a:pPr>
            <a:endParaRPr lang="en-US" sz="2784" b="1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8926633" y="1028700"/>
            <a:ext cx="670285" cy="670285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767330" y="1045981"/>
            <a:ext cx="2651865" cy="2651865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5370710" y="2112878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3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47750" y="2736876"/>
            <a:ext cx="12905301" cy="6182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41"/>
              </a:lnSpc>
            </a:pPr>
            <a:r>
              <a:rPr lang="en-US" sz="2784" b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Questions :</a:t>
            </a:r>
          </a:p>
          <a:p>
            <a:pPr algn="l">
              <a:lnSpc>
                <a:spcPts val="3341"/>
              </a:lnSpc>
            </a:pPr>
            <a:endParaRPr lang="en-US" sz="2784" b="1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3341"/>
              </a:lnSpc>
            </a:pPr>
            <a:r>
              <a:rPr lang="en-US" sz="2784" b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1.⁠ ⁠Quelles erreurs Mireille a-t-elle probablement commises avant et pendant l’événement ?</a:t>
            </a:r>
          </a:p>
          <a:p>
            <a:pPr algn="l">
              <a:lnSpc>
                <a:spcPts val="3341"/>
              </a:lnSpc>
            </a:pPr>
            <a:endParaRPr lang="en-US" sz="2784" b="1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3341"/>
              </a:lnSpc>
            </a:pPr>
            <a:endParaRPr lang="en-US" sz="2784" b="1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3341"/>
              </a:lnSpc>
            </a:pPr>
            <a:r>
              <a:rPr lang="en-US" sz="2784" b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2.⁠ ⁠Qu’aurait-elle pu faire différemment en amont ?</a:t>
            </a:r>
          </a:p>
          <a:p>
            <a:pPr algn="l">
              <a:lnSpc>
                <a:spcPts val="3341"/>
              </a:lnSpc>
            </a:pPr>
            <a:endParaRPr lang="en-US" sz="2784" b="1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3341"/>
              </a:lnSpc>
            </a:pPr>
            <a:endParaRPr lang="en-US" sz="2784" b="1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3341"/>
              </a:lnSpc>
            </a:pPr>
            <a:r>
              <a:rPr lang="en-US" sz="2784" b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3.⁠ ⁠Pourquoi un salon d’affaires n’est pas une garantie automatique de résultats ?</a:t>
            </a:r>
          </a:p>
          <a:p>
            <a:pPr algn="l">
              <a:lnSpc>
                <a:spcPts val="3341"/>
              </a:lnSpc>
            </a:pPr>
            <a:endParaRPr lang="en-US" sz="2784" b="1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3341"/>
              </a:lnSpc>
            </a:pPr>
            <a:endParaRPr lang="en-US" sz="2784" b="1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3341"/>
              </a:lnSpc>
            </a:pPr>
            <a:r>
              <a:rPr lang="en-US" sz="2784" b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4.⁠ ⁠Quels outils ou stratégies auriez-vous utilisés à sa place ?</a:t>
            </a:r>
          </a:p>
          <a:p>
            <a:pPr algn="l">
              <a:lnSpc>
                <a:spcPts val="2088"/>
              </a:lnSpc>
            </a:pPr>
            <a:endParaRPr lang="en-US" sz="2784" b="1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8926633" y="1028700"/>
            <a:ext cx="670285" cy="670285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767330" y="1045981"/>
            <a:ext cx="2651865" cy="2651865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5370710" y="2112878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3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09486" y="2181739"/>
            <a:ext cx="10536746" cy="5928402"/>
            <a:chOff x="0" y="0"/>
            <a:chExt cx="2775110" cy="15613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75110" cy="1561390"/>
            </a:xfrm>
            <a:custGeom>
              <a:avLst/>
              <a:gdLst/>
              <a:ahLst/>
              <a:cxnLst/>
              <a:rect l="l" t="t" r="r" b="b"/>
              <a:pathLst>
                <a:path w="2775110" h="1561390">
                  <a:moveTo>
                    <a:pt x="0" y="0"/>
                  </a:moveTo>
                  <a:lnTo>
                    <a:pt x="2775110" y="0"/>
                  </a:lnTo>
                  <a:lnTo>
                    <a:pt x="2775110" y="1561390"/>
                  </a:lnTo>
                  <a:lnTo>
                    <a:pt x="0" y="1561390"/>
                  </a:ln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75110" cy="1599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834632" y="2365522"/>
            <a:ext cx="3534739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SESSION 3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792210" y="4694558"/>
            <a:ext cx="1584419" cy="158441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302515" y="1028700"/>
            <a:ext cx="670285" cy="670285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-715212" y="540027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3" name="TextBox 13"/>
          <p:cNvSpPr txBox="1"/>
          <p:nvPr/>
        </p:nvSpPr>
        <p:spPr>
          <a:xfrm>
            <a:off x="1834632" y="3594420"/>
            <a:ext cx="7497175" cy="3343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sz="2499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PRÉPARER SES OUTILS</a:t>
            </a:r>
          </a:p>
          <a:p>
            <a:pPr algn="ctr">
              <a:lnSpc>
                <a:spcPts val="2999"/>
              </a:lnSpc>
              <a:spcBef>
                <a:spcPct val="0"/>
              </a:spcBef>
            </a:pPr>
            <a:endParaRPr lang="en-US" sz="2499" b="1">
              <a:solidFill>
                <a:srgbClr val="000000"/>
              </a:solidFill>
              <a:latin typeface="Gordita Bold"/>
              <a:ea typeface="Gordita Bold"/>
              <a:cs typeface="Gordita Bold"/>
              <a:sym typeface="Gordita Bold"/>
            </a:endParaRPr>
          </a:p>
          <a:p>
            <a:pPr marL="539749" lvl="1" indent="-269875" algn="l">
              <a:lnSpc>
                <a:spcPts val="29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PITCH PERSONNEL</a:t>
            </a:r>
          </a:p>
          <a:p>
            <a:pPr algn="l">
              <a:lnSpc>
                <a:spcPts val="2999"/>
              </a:lnSpc>
              <a:spcBef>
                <a:spcPct val="0"/>
              </a:spcBef>
            </a:pPr>
            <a:endParaRPr lang="en-US" sz="2499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  <a:p>
            <a:pPr marL="539749" lvl="1" indent="-269875" algn="l">
              <a:lnSpc>
                <a:spcPts val="29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Supports : cartes de visiTES, PROSPECTUS, SITE WEB À JOUR, LINKED'IN</a:t>
            </a:r>
          </a:p>
          <a:p>
            <a:pPr algn="l">
              <a:lnSpc>
                <a:spcPts val="2999"/>
              </a:lnSpc>
            </a:pPr>
            <a:endParaRPr lang="en-US" sz="2499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  <a:p>
            <a:pPr marL="539749" lvl="1" indent="-269875" algn="l">
              <a:lnSpc>
                <a:spcPts val="29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Atelier pratique : Construction d'un Elevator Pitch (2mn)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36034" y="1496651"/>
            <a:ext cx="8458114" cy="2143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7000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L' ART DE LA CONVERSATION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2225673" y="-162813"/>
            <a:ext cx="6443309" cy="10733866"/>
            <a:chOff x="0" y="0"/>
            <a:chExt cx="1697003" cy="28270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97003" cy="2827026"/>
            </a:xfrm>
            <a:custGeom>
              <a:avLst/>
              <a:gdLst/>
              <a:ahLst/>
              <a:cxnLst/>
              <a:rect l="l" t="t" r="r" b="b"/>
              <a:pathLst>
                <a:path w="1697003" h="2827026">
                  <a:moveTo>
                    <a:pt x="0" y="0"/>
                  </a:moveTo>
                  <a:lnTo>
                    <a:pt x="1697003" y="0"/>
                  </a:lnTo>
                  <a:lnTo>
                    <a:pt x="1697003" y="2827026"/>
                  </a:lnTo>
                  <a:lnTo>
                    <a:pt x="0" y="2827026"/>
                  </a:lnTo>
                  <a:close/>
                </a:path>
              </a:pathLst>
            </a:custGeom>
            <a:solidFill>
              <a:srgbClr val="141313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697003" cy="28651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459554" y="-162813"/>
            <a:ext cx="3806217" cy="8397786"/>
            <a:chOff x="0" y="0"/>
            <a:chExt cx="743636" cy="164070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3636" cy="1640708"/>
            </a:xfrm>
            <a:custGeom>
              <a:avLst/>
              <a:gdLst/>
              <a:ahLst/>
              <a:cxnLst/>
              <a:rect l="l" t="t" r="r" b="b"/>
              <a:pathLst>
                <a:path w="743636" h="1640708">
                  <a:moveTo>
                    <a:pt x="0" y="0"/>
                  </a:moveTo>
                  <a:lnTo>
                    <a:pt x="743636" y="0"/>
                  </a:lnTo>
                  <a:lnTo>
                    <a:pt x="743636" y="1640708"/>
                  </a:lnTo>
                  <a:lnTo>
                    <a:pt x="0" y="1640708"/>
                  </a:lnTo>
                  <a:close/>
                </a:path>
              </a:pathLst>
            </a:custGeom>
            <a:blipFill>
              <a:blip r:embed="rId2"/>
              <a:stretch>
                <a:fillRect l="-58592" r="-172357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508339" y="2723706"/>
            <a:ext cx="3916305" cy="7725027"/>
            <a:chOff x="0" y="0"/>
            <a:chExt cx="765144" cy="150926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65144" cy="1509269"/>
            </a:xfrm>
            <a:custGeom>
              <a:avLst/>
              <a:gdLst/>
              <a:ahLst/>
              <a:cxnLst/>
              <a:rect l="l" t="t" r="r" b="b"/>
              <a:pathLst>
                <a:path w="765144" h="1509269">
                  <a:moveTo>
                    <a:pt x="0" y="0"/>
                  </a:moveTo>
                  <a:lnTo>
                    <a:pt x="765144" y="0"/>
                  </a:lnTo>
                  <a:lnTo>
                    <a:pt x="765144" y="1509269"/>
                  </a:lnTo>
                  <a:lnTo>
                    <a:pt x="0" y="1509269"/>
                  </a:lnTo>
                  <a:close/>
                </a:path>
              </a:pathLst>
            </a:custGeom>
            <a:blipFill>
              <a:blip r:embed="rId3"/>
              <a:stretch>
                <a:fillRect l="-15709" r="-15709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443563" y="1028700"/>
            <a:ext cx="670285" cy="670285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1315055" y="7414520"/>
            <a:ext cx="2247378" cy="2247378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5370710" y="875170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2"/>
                </a:lnTo>
                <a:lnTo>
                  <a:pt x="0" y="4886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7" name="Freeform 17"/>
          <p:cNvSpPr/>
          <p:nvPr/>
        </p:nvSpPr>
        <p:spPr>
          <a:xfrm>
            <a:off x="1436034" y="4045605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399" y="0"/>
                </a:lnTo>
                <a:lnTo>
                  <a:pt x="314399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8" name="Freeform 18"/>
          <p:cNvSpPr/>
          <p:nvPr/>
        </p:nvSpPr>
        <p:spPr>
          <a:xfrm>
            <a:off x="1436034" y="5293380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399" y="0"/>
                </a:lnTo>
                <a:lnTo>
                  <a:pt x="314399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9" name="Freeform 19"/>
          <p:cNvSpPr/>
          <p:nvPr/>
        </p:nvSpPr>
        <p:spPr>
          <a:xfrm>
            <a:off x="1436034" y="6778273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399" y="0"/>
                </a:lnTo>
                <a:lnTo>
                  <a:pt x="314399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20" name="TextBox 20"/>
          <p:cNvSpPr txBox="1"/>
          <p:nvPr/>
        </p:nvSpPr>
        <p:spPr>
          <a:xfrm>
            <a:off x="1952078" y="4036080"/>
            <a:ext cx="6015766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HYGIÈNE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952078" y="5293380"/>
            <a:ext cx="5480527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BODY LANGUAGE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932094" y="6730648"/>
            <a:ext cx="5343335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LISTENING SKILLS 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952078" y="8355680"/>
            <a:ext cx="6015766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TROUVER LE BON TIMING</a:t>
            </a:r>
          </a:p>
        </p:txBody>
      </p:sp>
      <p:sp>
        <p:nvSpPr>
          <p:cNvPr id="24" name="Freeform 24"/>
          <p:cNvSpPr/>
          <p:nvPr/>
        </p:nvSpPr>
        <p:spPr>
          <a:xfrm>
            <a:off x="1436034" y="8330848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399" y="0"/>
                </a:lnTo>
                <a:lnTo>
                  <a:pt x="314399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36034" y="1496651"/>
            <a:ext cx="8458114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7000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ELEVATOR PITCH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2225673" y="-162813"/>
            <a:ext cx="6443309" cy="10733866"/>
            <a:chOff x="0" y="0"/>
            <a:chExt cx="1697003" cy="28270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97003" cy="2827026"/>
            </a:xfrm>
            <a:custGeom>
              <a:avLst/>
              <a:gdLst/>
              <a:ahLst/>
              <a:cxnLst/>
              <a:rect l="l" t="t" r="r" b="b"/>
              <a:pathLst>
                <a:path w="1697003" h="2827026">
                  <a:moveTo>
                    <a:pt x="0" y="0"/>
                  </a:moveTo>
                  <a:lnTo>
                    <a:pt x="1697003" y="0"/>
                  </a:lnTo>
                  <a:lnTo>
                    <a:pt x="1697003" y="2827026"/>
                  </a:lnTo>
                  <a:lnTo>
                    <a:pt x="0" y="2827026"/>
                  </a:lnTo>
                  <a:close/>
                </a:path>
              </a:pathLst>
            </a:custGeom>
            <a:solidFill>
              <a:srgbClr val="141313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697003" cy="28651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459554" y="-162813"/>
            <a:ext cx="3806217" cy="8397786"/>
            <a:chOff x="0" y="0"/>
            <a:chExt cx="743636" cy="164070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3636" cy="1640708"/>
            </a:xfrm>
            <a:custGeom>
              <a:avLst/>
              <a:gdLst/>
              <a:ahLst/>
              <a:cxnLst/>
              <a:rect l="l" t="t" r="r" b="b"/>
              <a:pathLst>
                <a:path w="743636" h="1640708">
                  <a:moveTo>
                    <a:pt x="0" y="0"/>
                  </a:moveTo>
                  <a:lnTo>
                    <a:pt x="743636" y="0"/>
                  </a:lnTo>
                  <a:lnTo>
                    <a:pt x="743636" y="1640708"/>
                  </a:lnTo>
                  <a:lnTo>
                    <a:pt x="0" y="1640708"/>
                  </a:lnTo>
                  <a:close/>
                </a:path>
              </a:pathLst>
            </a:custGeom>
            <a:blipFill>
              <a:blip r:embed="rId2"/>
              <a:stretch>
                <a:fillRect l="-58592" r="-172357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508339" y="2723706"/>
            <a:ext cx="3916305" cy="7725027"/>
            <a:chOff x="0" y="0"/>
            <a:chExt cx="765144" cy="150926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65144" cy="1509269"/>
            </a:xfrm>
            <a:custGeom>
              <a:avLst/>
              <a:gdLst/>
              <a:ahLst/>
              <a:cxnLst/>
              <a:rect l="l" t="t" r="r" b="b"/>
              <a:pathLst>
                <a:path w="765144" h="1509269">
                  <a:moveTo>
                    <a:pt x="0" y="0"/>
                  </a:moveTo>
                  <a:lnTo>
                    <a:pt x="765144" y="0"/>
                  </a:lnTo>
                  <a:lnTo>
                    <a:pt x="765144" y="1509269"/>
                  </a:lnTo>
                  <a:lnTo>
                    <a:pt x="0" y="1509269"/>
                  </a:lnTo>
                  <a:close/>
                </a:path>
              </a:pathLst>
            </a:custGeom>
            <a:blipFill>
              <a:blip r:embed="rId3"/>
              <a:stretch>
                <a:fillRect l="-15709" r="-15709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443563" y="1028700"/>
            <a:ext cx="670285" cy="670285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1315055" y="7414520"/>
            <a:ext cx="2247378" cy="2247378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5370710" y="875170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2"/>
                </a:lnTo>
                <a:lnTo>
                  <a:pt x="0" y="4886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7" name="TextBox 17"/>
          <p:cNvSpPr txBox="1"/>
          <p:nvPr/>
        </p:nvSpPr>
        <p:spPr>
          <a:xfrm>
            <a:off x="1593233" y="3674130"/>
            <a:ext cx="6015766" cy="1771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79"/>
              </a:lnSpc>
            </a:pPr>
            <a:r>
              <a:rPr lang="en-US" sz="3899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DEFINITION : </a:t>
            </a:r>
          </a:p>
          <a:p>
            <a:pPr algn="l">
              <a:lnSpc>
                <a:spcPts val="4679"/>
              </a:lnSpc>
            </a:pPr>
            <a:r>
              <a:rPr lang="en-US" sz="3899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QU’EST-CE QU’UN ELEVATOR PITCH ?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593233" y="6205220"/>
            <a:ext cx="8520614" cy="3914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2"/>
              </a:lnSpc>
            </a:pPr>
            <a:r>
              <a:rPr lang="en-US" sz="2602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UN ELEVATOR PITCH EST UNE PRÉSENTATION ORALE BRÈVE, PERCUTANTE ET CONVAINCANTE DE TOI-MÊME, DE TON ENTREPRISE OU DE TON PROJET.</a:t>
            </a:r>
          </a:p>
          <a:p>
            <a:pPr algn="l">
              <a:lnSpc>
                <a:spcPts val="3122"/>
              </a:lnSpc>
            </a:pPr>
            <a:endParaRPr lang="en-US" sz="2602" b="1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3122"/>
              </a:lnSpc>
            </a:pPr>
            <a:r>
              <a:rPr lang="en-US" sz="2602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⏱ DURÉE IDÉALE : 30 SECONDES À 2 MINUTES</a:t>
            </a:r>
          </a:p>
          <a:p>
            <a:pPr algn="l">
              <a:lnSpc>
                <a:spcPts val="3122"/>
              </a:lnSpc>
            </a:pPr>
            <a:endParaRPr lang="en-US" sz="2602" b="1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3122"/>
              </a:lnSpc>
            </a:pPr>
            <a:r>
              <a:rPr lang="en-US" sz="2602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🎯 OBJECTIF : SUSCITER L’INTÉRÊT ET DONNER ENVIE D’EN SAVOIR PLUS.</a:t>
            </a:r>
          </a:p>
          <a:p>
            <a:pPr algn="just">
              <a:lnSpc>
                <a:spcPts val="3122"/>
              </a:lnSpc>
            </a:pPr>
            <a:endParaRPr lang="en-US" sz="2602" b="1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13273" y="639942"/>
            <a:ext cx="8936197" cy="1529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85"/>
              </a:lnSpc>
            </a:pPr>
            <a:r>
              <a:rPr lang="en-US" sz="5071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LES 5 ÉTAPES CLÉS POUR CONSTRUIRE SON PITCH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2225673" y="-162813"/>
            <a:ext cx="6443309" cy="10733866"/>
            <a:chOff x="0" y="0"/>
            <a:chExt cx="1697003" cy="28270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97003" cy="2827026"/>
            </a:xfrm>
            <a:custGeom>
              <a:avLst/>
              <a:gdLst/>
              <a:ahLst/>
              <a:cxnLst/>
              <a:rect l="l" t="t" r="r" b="b"/>
              <a:pathLst>
                <a:path w="1697003" h="2827026">
                  <a:moveTo>
                    <a:pt x="0" y="0"/>
                  </a:moveTo>
                  <a:lnTo>
                    <a:pt x="1697003" y="0"/>
                  </a:lnTo>
                  <a:lnTo>
                    <a:pt x="1697003" y="2827026"/>
                  </a:lnTo>
                  <a:lnTo>
                    <a:pt x="0" y="2827026"/>
                  </a:lnTo>
                  <a:close/>
                </a:path>
              </a:pathLst>
            </a:custGeom>
            <a:solidFill>
              <a:srgbClr val="141313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697003" cy="28651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1315055" y="-5613"/>
            <a:ext cx="3806217" cy="8397786"/>
            <a:chOff x="0" y="0"/>
            <a:chExt cx="743636" cy="164070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3636" cy="1640708"/>
            </a:xfrm>
            <a:custGeom>
              <a:avLst/>
              <a:gdLst/>
              <a:ahLst/>
              <a:cxnLst/>
              <a:rect l="l" t="t" r="r" b="b"/>
              <a:pathLst>
                <a:path w="743636" h="1640708">
                  <a:moveTo>
                    <a:pt x="0" y="0"/>
                  </a:moveTo>
                  <a:lnTo>
                    <a:pt x="743636" y="0"/>
                  </a:lnTo>
                  <a:lnTo>
                    <a:pt x="743636" y="1640708"/>
                  </a:lnTo>
                  <a:lnTo>
                    <a:pt x="0" y="1640708"/>
                  </a:lnTo>
                  <a:close/>
                </a:path>
              </a:pathLst>
            </a:custGeom>
            <a:blipFill>
              <a:blip r:embed="rId2"/>
              <a:stretch>
                <a:fillRect l="-58592" r="-172357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508339" y="2723706"/>
            <a:ext cx="3916305" cy="7725027"/>
            <a:chOff x="0" y="0"/>
            <a:chExt cx="765144" cy="150926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65144" cy="1509269"/>
            </a:xfrm>
            <a:custGeom>
              <a:avLst/>
              <a:gdLst/>
              <a:ahLst/>
              <a:cxnLst/>
              <a:rect l="l" t="t" r="r" b="b"/>
              <a:pathLst>
                <a:path w="765144" h="1509269">
                  <a:moveTo>
                    <a:pt x="0" y="0"/>
                  </a:moveTo>
                  <a:lnTo>
                    <a:pt x="765144" y="0"/>
                  </a:lnTo>
                  <a:lnTo>
                    <a:pt x="765144" y="1509269"/>
                  </a:lnTo>
                  <a:lnTo>
                    <a:pt x="0" y="1509269"/>
                  </a:lnTo>
                  <a:close/>
                </a:path>
              </a:pathLst>
            </a:custGeom>
            <a:blipFill>
              <a:blip r:embed="rId3"/>
              <a:stretch>
                <a:fillRect l="-15709" r="-15709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397120" y="1119506"/>
            <a:ext cx="670285" cy="670285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1315055" y="7414520"/>
            <a:ext cx="2247378" cy="2247378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5370710" y="875170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2"/>
                </a:lnTo>
                <a:lnTo>
                  <a:pt x="0" y="4886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7" name="Freeform 17"/>
          <p:cNvSpPr/>
          <p:nvPr/>
        </p:nvSpPr>
        <p:spPr>
          <a:xfrm>
            <a:off x="1331155" y="4036080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400" y="0"/>
                </a:lnTo>
                <a:lnTo>
                  <a:pt x="314400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8" name="Freeform 18"/>
          <p:cNvSpPr/>
          <p:nvPr/>
        </p:nvSpPr>
        <p:spPr>
          <a:xfrm>
            <a:off x="1331155" y="5503004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400" y="0"/>
                </a:lnTo>
                <a:lnTo>
                  <a:pt x="314400" y="314400"/>
                </a:lnTo>
                <a:lnTo>
                  <a:pt x="0" y="3144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9" name="TextBox 19"/>
          <p:cNvSpPr txBox="1"/>
          <p:nvPr/>
        </p:nvSpPr>
        <p:spPr>
          <a:xfrm>
            <a:off x="1883481" y="2519943"/>
            <a:ext cx="6015766" cy="1485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QUI ES TU ?</a:t>
            </a:r>
          </a:p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➤ TON NOM, TON RÔLE, TON ENTREPRISE/PROJET.</a:t>
            </a:r>
          </a:p>
          <a:p>
            <a:pPr algn="l">
              <a:lnSpc>
                <a:spcPts val="2999"/>
              </a:lnSpc>
            </a:pPr>
            <a:endParaRPr lang="en-US" sz="2499" b="1">
              <a:solidFill>
                <a:srgbClr val="FF914D"/>
              </a:solidFill>
              <a:latin typeface="Gordita Bold"/>
              <a:ea typeface="Gordita Bold"/>
              <a:cs typeface="Gordita Bold"/>
              <a:sym typeface="Gordita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883481" y="4005843"/>
            <a:ext cx="5480527" cy="1485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QUE FAIS-TU ?</a:t>
            </a:r>
          </a:p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➤ Décris tON ACTIVITÉ SIMPLEMENT ET CLAIREMENT.</a:t>
            </a:r>
          </a:p>
          <a:p>
            <a:pPr algn="l">
              <a:lnSpc>
                <a:spcPts val="2999"/>
              </a:lnSpc>
            </a:pPr>
            <a:endParaRPr lang="en-US" sz="2499" b="1">
              <a:solidFill>
                <a:srgbClr val="FF914D"/>
              </a:solidFill>
              <a:latin typeface="Gordita Bold"/>
              <a:ea typeface="Gordita Bold"/>
              <a:cs typeface="Gordita Bold"/>
              <a:sym typeface="Gordita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883481" y="5471795"/>
            <a:ext cx="6797214" cy="1485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À QUEL PROBLÈME TU RÉPONDS ?</a:t>
            </a:r>
          </a:p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➤ IDENTIFIE LE BESOIN OU LA FRUSTRATION DE TON CLIENT CIBLE.</a:t>
            </a:r>
          </a:p>
          <a:p>
            <a:pPr algn="l">
              <a:lnSpc>
                <a:spcPts val="2999"/>
              </a:lnSpc>
            </a:pPr>
            <a:endParaRPr lang="en-US" sz="2499" b="1">
              <a:solidFill>
                <a:srgbClr val="FF914D"/>
              </a:solidFill>
              <a:latin typeface="Gordita Bold"/>
              <a:ea typeface="Gordita Bold"/>
              <a:cs typeface="Gordita Bold"/>
              <a:sym typeface="Gordita Bold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883481" y="7043045"/>
            <a:ext cx="8240931" cy="1485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QUELLE EST TA SOLUTION ?</a:t>
            </a:r>
          </a:p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➤ MONTRE CE QUE TU APPORTES DE DIFFÉRENT OU DE MIEUX.</a:t>
            </a:r>
          </a:p>
          <a:p>
            <a:pPr algn="l">
              <a:lnSpc>
                <a:spcPts val="2999"/>
              </a:lnSpc>
            </a:pPr>
            <a:endParaRPr lang="en-US" sz="2499" b="1">
              <a:solidFill>
                <a:srgbClr val="FF914D"/>
              </a:solidFill>
              <a:latin typeface="Gordita Bold"/>
              <a:ea typeface="Gordita Bold"/>
              <a:cs typeface="Gordita Bold"/>
              <a:sym typeface="Gordita Bold"/>
            </a:endParaRPr>
          </a:p>
        </p:txBody>
      </p:sp>
      <p:sp>
        <p:nvSpPr>
          <p:cNvPr id="23" name="Freeform 23"/>
          <p:cNvSpPr/>
          <p:nvPr/>
        </p:nvSpPr>
        <p:spPr>
          <a:xfrm>
            <a:off x="1331155" y="7100120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400" y="0"/>
                </a:lnTo>
                <a:lnTo>
                  <a:pt x="314400" y="314400"/>
                </a:lnTo>
                <a:lnTo>
                  <a:pt x="0" y="3144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24" name="Freeform 24"/>
          <p:cNvSpPr/>
          <p:nvPr/>
        </p:nvSpPr>
        <p:spPr>
          <a:xfrm>
            <a:off x="1278834" y="2566506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399" y="0"/>
                </a:lnTo>
                <a:lnTo>
                  <a:pt x="314399" y="314400"/>
                </a:lnTo>
                <a:lnTo>
                  <a:pt x="0" y="3144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25" name="TextBox 25"/>
          <p:cNvSpPr txBox="1"/>
          <p:nvPr/>
        </p:nvSpPr>
        <p:spPr>
          <a:xfrm>
            <a:off x="1883481" y="8515350"/>
            <a:ext cx="8240931" cy="1485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APPEL À L’ACTION (FACULTATIF)</a:t>
            </a:r>
          </a:p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➤ UNE PHRASE D’OUVERTURE : “JE SERAIS RAVIE D’EN DISCUTER PLUS EN DÉTAIL…”</a:t>
            </a:r>
          </a:p>
          <a:p>
            <a:pPr algn="l">
              <a:lnSpc>
                <a:spcPts val="2999"/>
              </a:lnSpc>
            </a:pPr>
            <a:endParaRPr lang="en-US" sz="2499" b="1">
              <a:solidFill>
                <a:srgbClr val="FF914D"/>
              </a:solidFill>
              <a:latin typeface="Gordita Bold"/>
              <a:ea typeface="Gordita Bold"/>
              <a:cs typeface="Gordita Bold"/>
              <a:sym typeface="Gordita Bold"/>
            </a:endParaRPr>
          </a:p>
        </p:txBody>
      </p:sp>
      <p:sp>
        <p:nvSpPr>
          <p:cNvPr id="26" name="Freeform 26"/>
          <p:cNvSpPr/>
          <p:nvPr/>
        </p:nvSpPr>
        <p:spPr>
          <a:xfrm>
            <a:off x="1331155" y="8567045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400" y="0"/>
                </a:lnTo>
                <a:lnTo>
                  <a:pt x="314400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36034" y="1506176"/>
            <a:ext cx="8458114" cy="1914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EXEMPLE D’ELEVATOR PITCH – </a:t>
            </a:r>
            <a:r>
              <a:rPr lang="en-US" sz="4200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SECTEUR AGROALIMENTAIRE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2225673" y="-162813"/>
            <a:ext cx="6443309" cy="10733866"/>
            <a:chOff x="0" y="0"/>
            <a:chExt cx="1697003" cy="28270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97003" cy="2827026"/>
            </a:xfrm>
            <a:custGeom>
              <a:avLst/>
              <a:gdLst/>
              <a:ahLst/>
              <a:cxnLst/>
              <a:rect l="l" t="t" r="r" b="b"/>
              <a:pathLst>
                <a:path w="1697003" h="2827026">
                  <a:moveTo>
                    <a:pt x="0" y="0"/>
                  </a:moveTo>
                  <a:lnTo>
                    <a:pt x="1697003" y="0"/>
                  </a:lnTo>
                  <a:lnTo>
                    <a:pt x="1697003" y="2827026"/>
                  </a:lnTo>
                  <a:lnTo>
                    <a:pt x="0" y="2827026"/>
                  </a:lnTo>
                  <a:close/>
                </a:path>
              </a:pathLst>
            </a:custGeom>
            <a:solidFill>
              <a:srgbClr val="141313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697003" cy="28651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459554" y="-162813"/>
            <a:ext cx="3806217" cy="8397786"/>
            <a:chOff x="0" y="0"/>
            <a:chExt cx="743636" cy="164070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3636" cy="1640708"/>
            </a:xfrm>
            <a:custGeom>
              <a:avLst/>
              <a:gdLst/>
              <a:ahLst/>
              <a:cxnLst/>
              <a:rect l="l" t="t" r="r" b="b"/>
              <a:pathLst>
                <a:path w="743636" h="1640708">
                  <a:moveTo>
                    <a:pt x="0" y="0"/>
                  </a:moveTo>
                  <a:lnTo>
                    <a:pt x="743636" y="0"/>
                  </a:lnTo>
                  <a:lnTo>
                    <a:pt x="743636" y="1640708"/>
                  </a:lnTo>
                  <a:lnTo>
                    <a:pt x="0" y="1640708"/>
                  </a:lnTo>
                  <a:close/>
                </a:path>
              </a:pathLst>
            </a:custGeom>
            <a:blipFill>
              <a:blip r:embed="rId2"/>
              <a:stretch>
                <a:fillRect l="-58592" r="-172357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508339" y="2723706"/>
            <a:ext cx="3916305" cy="7725027"/>
            <a:chOff x="0" y="0"/>
            <a:chExt cx="765144" cy="150926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65144" cy="1509269"/>
            </a:xfrm>
            <a:custGeom>
              <a:avLst/>
              <a:gdLst/>
              <a:ahLst/>
              <a:cxnLst/>
              <a:rect l="l" t="t" r="r" b="b"/>
              <a:pathLst>
                <a:path w="765144" h="1509269">
                  <a:moveTo>
                    <a:pt x="0" y="0"/>
                  </a:moveTo>
                  <a:lnTo>
                    <a:pt x="765144" y="0"/>
                  </a:lnTo>
                  <a:lnTo>
                    <a:pt x="765144" y="1509269"/>
                  </a:lnTo>
                  <a:lnTo>
                    <a:pt x="0" y="1509269"/>
                  </a:lnTo>
                  <a:close/>
                </a:path>
              </a:pathLst>
            </a:custGeom>
            <a:blipFill>
              <a:blip r:embed="rId3"/>
              <a:stretch>
                <a:fillRect l="-15709" r="-15709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443563" y="1028700"/>
            <a:ext cx="670285" cy="670285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1315055" y="7414520"/>
            <a:ext cx="2247378" cy="2247378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5370710" y="875170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2"/>
                </a:lnTo>
                <a:lnTo>
                  <a:pt x="0" y="4886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7" name="TextBox 17"/>
          <p:cNvSpPr txBox="1"/>
          <p:nvPr/>
        </p:nvSpPr>
        <p:spPr>
          <a:xfrm>
            <a:off x="1258091" y="4036080"/>
            <a:ext cx="9050318" cy="557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“ BONJOUR, JE M’APPELLE INÈS, JE SUIS FONDATRICE DE BIOSAVEUR CAMEROUN. NOUS PRODUISONS ET DISTRIBUONS DES CONFITURES ARTISANALES 100 % NATURELLES, À BASE DE FRUITS LOCAUX COMME LA GOYAVE, LA MANGUE OU LE COROSSOL.</a:t>
            </a:r>
          </a:p>
          <a:p>
            <a:pPr algn="l">
              <a:lnSpc>
                <a:spcPts val="2999"/>
              </a:lnSpc>
            </a:pPr>
            <a:endParaRPr lang="en-US" sz="2499" b="1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NOTRE OBJECTIF EST DE VALORISER LES PRODUCTEURS LOCAUX TOUT EN OFFRANT AUX CONSOMMATEURS DES PRODUITS SAINS, SANS ADDITIFS. NOUS AVONS DÉJÀ 25 POINTS DE VENTE DANS 3 RÉGIONS DU PAYS ET NOUS CHERCHONS À ÉTENDRE NOTRE RÉSEAU DE DISTRIBUTION. ”</a:t>
            </a:r>
          </a:p>
          <a:p>
            <a:pPr algn="l">
              <a:lnSpc>
                <a:spcPts val="2999"/>
              </a:lnSpc>
            </a:pPr>
            <a:endParaRPr lang="en-US" sz="2499" b="1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2999"/>
              </a:lnSpc>
            </a:pPr>
            <a:endParaRPr lang="en-US" sz="2499" b="1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2999"/>
              </a:lnSpc>
            </a:pPr>
            <a:endParaRPr lang="en-US" sz="2499" b="1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3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58030" y="1506176"/>
            <a:ext cx="7819384" cy="219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b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INTERACTIVE ACTIVITY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8926633" y="1028700"/>
            <a:ext cx="670285" cy="670285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767330" y="1045981"/>
            <a:ext cx="2651865" cy="2651865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658030" y="4393341"/>
            <a:ext cx="537536" cy="307862"/>
          </a:xfrm>
          <a:custGeom>
            <a:avLst/>
            <a:gdLst/>
            <a:ahLst/>
            <a:cxnLst/>
            <a:rect l="l" t="t" r="r" b="b"/>
            <a:pathLst>
              <a:path w="537536" h="307862">
                <a:moveTo>
                  <a:pt x="0" y="0"/>
                </a:moveTo>
                <a:lnTo>
                  <a:pt x="537536" y="0"/>
                </a:lnTo>
                <a:lnTo>
                  <a:pt x="537536" y="307862"/>
                </a:lnTo>
                <a:lnTo>
                  <a:pt x="0" y="3078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0" name="TextBox 10"/>
          <p:cNvSpPr txBox="1"/>
          <p:nvPr/>
        </p:nvSpPr>
        <p:spPr>
          <a:xfrm>
            <a:off x="2651642" y="4383816"/>
            <a:ext cx="5492159" cy="4979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3272" b="1">
                <a:solidFill>
                  <a:srgbClr val="FF914D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ATELIER PRATIQUE</a:t>
            </a:r>
          </a:p>
        </p:txBody>
      </p:sp>
      <p:sp>
        <p:nvSpPr>
          <p:cNvPr id="11" name="Freeform 11"/>
          <p:cNvSpPr/>
          <p:nvPr/>
        </p:nvSpPr>
        <p:spPr>
          <a:xfrm>
            <a:off x="15370710" y="2112878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2" name="TextBox 12"/>
          <p:cNvSpPr txBox="1"/>
          <p:nvPr/>
        </p:nvSpPr>
        <p:spPr>
          <a:xfrm>
            <a:off x="4564478" y="6140375"/>
            <a:ext cx="8419208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9"/>
              </a:lnSpc>
              <a:spcBef>
                <a:spcPct val="0"/>
              </a:spcBef>
            </a:pPr>
            <a:r>
              <a:rPr lang="en-US" sz="4800" b="1">
                <a:solidFill>
                  <a:srgbClr val="FFFFFF"/>
                </a:solidFill>
                <a:latin typeface="Gordita Bold"/>
                <a:ea typeface="Gordita Bold"/>
                <a:cs typeface="Gordita Bold"/>
                <a:sym typeface="Gordita Bold"/>
              </a:rPr>
              <a:t>CRÉE TON PROPRE PITCH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3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16446" y="1628495"/>
            <a:ext cx="15455107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 b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LES SPEAKERS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2682317" y="3651659"/>
            <a:ext cx="3009933" cy="3228293"/>
            <a:chOff x="0" y="0"/>
            <a:chExt cx="1169022" cy="125383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69022" cy="1253830"/>
            </a:xfrm>
            <a:custGeom>
              <a:avLst/>
              <a:gdLst/>
              <a:ahLst/>
              <a:cxnLst/>
              <a:rect l="l" t="t" r="r" b="b"/>
              <a:pathLst>
                <a:path w="1169022" h="1253830">
                  <a:moveTo>
                    <a:pt x="0" y="0"/>
                  </a:moveTo>
                  <a:lnTo>
                    <a:pt x="1169022" y="0"/>
                  </a:lnTo>
                  <a:lnTo>
                    <a:pt x="1169022" y="1253830"/>
                  </a:lnTo>
                  <a:lnTo>
                    <a:pt x="0" y="1253830"/>
                  </a:lnTo>
                  <a:close/>
                </a:path>
              </a:pathLst>
            </a:custGeom>
            <a:blipFill>
              <a:blip r:embed="rId2"/>
              <a:stretch>
                <a:fillRect t="-644" b="-39296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644490" y="3529353"/>
            <a:ext cx="3009933" cy="3228293"/>
            <a:chOff x="0" y="0"/>
            <a:chExt cx="1169022" cy="125383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69022" cy="1253830"/>
            </a:xfrm>
            <a:custGeom>
              <a:avLst/>
              <a:gdLst/>
              <a:ahLst/>
              <a:cxnLst/>
              <a:rect l="l" t="t" r="r" b="b"/>
              <a:pathLst>
                <a:path w="1169022" h="1253830">
                  <a:moveTo>
                    <a:pt x="0" y="0"/>
                  </a:moveTo>
                  <a:lnTo>
                    <a:pt x="1169022" y="0"/>
                  </a:lnTo>
                  <a:lnTo>
                    <a:pt x="1169022" y="1253830"/>
                  </a:lnTo>
                  <a:lnTo>
                    <a:pt x="0" y="1253830"/>
                  </a:lnTo>
                  <a:close/>
                </a:path>
              </a:pathLst>
            </a:custGeom>
            <a:blipFill>
              <a:blip r:embed="rId3"/>
              <a:stretch>
                <a:fillRect t="-32977" b="-32977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705496" y="3529353"/>
            <a:ext cx="3009933" cy="3228293"/>
            <a:chOff x="0" y="0"/>
            <a:chExt cx="1169022" cy="125383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169022" cy="1253830"/>
            </a:xfrm>
            <a:custGeom>
              <a:avLst/>
              <a:gdLst/>
              <a:ahLst/>
              <a:cxnLst/>
              <a:rect l="l" t="t" r="r" b="b"/>
              <a:pathLst>
                <a:path w="1169022" h="1253830">
                  <a:moveTo>
                    <a:pt x="0" y="0"/>
                  </a:moveTo>
                  <a:lnTo>
                    <a:pt x="1169022" y="0"/>
                  </a:lnTo>
                  <a:lnTo>
                    <a:pt x="1169022" y="1253830"/>
                  </a:lnTo>
                  <a:lnTo>
                    <a:pt x="0" y="1253830"/>
                  </a:lnTo>
                  <a:close/>
                </a:path>
              </a:pathLst>
            </a:custGeom>
            <a:blipFill>
              <a:blip r:embed="rId4"/>
              <a:stretch>
                <a:fillRect l="-3529" r="-3529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5831915" y="1151020"/>
            <a:ext cx="670285" cy="670285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1341829" y="3958235"/>
            <a:ext cx="2370529" cy="2370529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-715212" y="1931847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2"/>
                </a:lnTo>
                <a:lnTo>
                  <a:pt x="0" y="4886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6" name="TextBox 16"/>
          <p:cNvSpPr txBox="1"/>
          <p:nvPr/>
        </p:nvSpPr>
        <p:spPr>
          <a:xfrm>
            <a:off x="2682317" y="7195322"/>
            <a:ext cx="3009933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 b="1">
                <a:solidFill>
                  <a:srgbClr val="FF914D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STEVE TCHOUMBA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907196" y="7195322"/>
            <a:ext cx="2484522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 b="1">
                <a:solidFill>
                  <a:srgbClr val="FF914D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ANNE ANGELE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968202" y="7195322"/>
            <a:ext cx="2484522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 b="1">
                <a:solidFill>
                  <a:srgbClr val="FF914D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FRANK TAMGA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143468" y="7769641"/>
            <a:ext cx="4076718" cy="935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BABABA"/>
                </a:solidFill>
                <a:latin typeface="Inter"/>
                <a:ea typeface="Inter"/>
                <a:cs typeface="Inter"/>
                <a:sym typeface="Inter"/>
              </a:rPr>
              <a:t>Directeur General</a:t>
            </a:r>
          </a:p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BABABA"/>
                </a:solidFill>
                <a:latin typeface="Inter"/>
                <a:ea typeface="Inter"/>
                <a:cs typeface="Inter"/>
                <a:sym typeface="Inter"/>
              </a:rPr>
              <a:t>ACTIV'SPACES</a:t>
            </a:r>
          </a:p>
          <a:p>
            <a:pPr algn="ctr">
              <a:lnSpc>
                <a:spcPts val="2520"/>
              </a:lnSpc>
            </a:pPr>
            <a:endParaRPr lang="en-US" sz="1800">
              <a:solidFill>
                <a:srgbClr val="BABABA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7105641" y="7769641"/>
            <a:ext cx="4076718" cy="6210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BABABA"/>
                </a:solidFill>
                <a:latin typeface="Inter"/>
                <a:ea typeface="Inter"/>
                <a:cs typeface="Inter"/>
                <a:sym typeface="Inter"/>
              </a:rPr>
              <a:t>Project manager </a:t>
            </a:r>
          </a:p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BABABA"/>
                </a:solidFill>
                <a:latin typeface="Inter"/>
                <a:ea typeface="Inter"/>
                <a:cs typeface="Inter"/>
                <a:sym typeface="Inter"/>
              </a:rPr>
              <a:t>ACTIVSPACES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172104" y="7769641"/>
            <a:ext cx="4076718" cy="6210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BABABA"/>
                </a:solidFill>
                <a:latin typeface="Inter"/>
                <a:ea typeface="Inter"/>
                <a:cs typeface="Inter"/>
                <a:sym typeface="Inter"/>
              </a:rPr>
              <a:t>Directeur Financier</a:t>
            </a:r>
          </a:p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BABABA"/>
                </a:solidFill>
                <a:latin typeface="Inter"/>
                <a:ea typeface="Inter"/>
                <a:cs typeface="Inter"/>
                <a:sym typeface="Inter"/>
              </a:rPr>
              <a:t>ACTIV'SPACES 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3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47750" y="2736876"/>
            <a:ext cx="15267255" cy="5681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40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1. </a:t>
            </a:r>
            <a:r>
              <a:rPr lang="en-US" sz="4000" b="1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Ecris</a:t>
            </a:r>
            <a:r>
              <a:rPr lang="en-US" sz="40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</a:t>
            </a:r>
            <a:r>
              <a:rPr lang="en-US" sz="4000" b="1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une</a:t>
            </a:r>
            <a:r>
              <a:rPr lang="en-US" sz="40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version de 5 phrases </a:t>
            </a:r>
            <a:r>
              <a:rPr lang="en-US" sz="4000" b="1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selon</a:t>
            </a:r>
            <a:r>
              <a:rPr lang="en-US" sz="40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le </a:t>
            </a:r>
            <a:r>
              <a:rPr lang="en-US" sz="4000" b="1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modèle</a:t>
            </a:r>
            <a:endParaRPr lang="en-US" sz="4000" b="1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4320"/>
              </a:lnSpc>
            </a:pPr>
            <a:endParaRPr lang="en-US" sz="4000" b="1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4320"/>
              </a:lnSpc>
            </a:pPr>
            <a:r>
              <a:rPr lang="en-US" sz="40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2. </a:t>
            </a:r>
            <a:r>
              <a:rPr lang="en-US" sz="4000" b="1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Répète</a:t>
            </a:r>
            <a:r>
              <a:rPr lang="en-US" sz="40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à </a:t>
            </a:r>
            <a:r>
              <a:rPr lang="en-US" sz="4000" b="1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voix</a:t>
            </a:r>
            <a:r>
              <a:rPr lang="en-US" sz="40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haute et </a:t>
            </a:r>
            <a:r>
              <a:rPr lang="en-US" sz="4000" b="1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chronomètre</a:t>
            </a:r>
            <a:r>
              <a:rPr lang="en-US" sz="40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</a:t>
            </a:r>
            <a:r>
              <a:rPr lang="en-US" sz="4000" b="1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toi</a:t>
            </a:r>
            <a:endParaRPr lang="en-US" sz="4000" b="1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4320"/>
              </a:lnSpc>
            </a:pPr>
            <a:endParaRPr lang="en-US" sz="4000" b="1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4320"/>
              </a:lnSpc>
            </a:pPr>
            <a:r>
              <a:rPr lang="en-US" sz="40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3. </a:t>
            </a:r>
            <a:r>
              <a:rPr lang="en-US" sz="4000" b="1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Présente</a:t>
            </a:r>
            <a:r>
              <a:rPr lang="en-US" sz="40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le à 2 </a:t>
            </a:r>
            <a:r>
              <a:rPr lang="en-US" sz="4000" b="1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personnes</a:t>
            </a:r>
            <a:r>
              <a:rPr lang="en-US" sz="40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de ton choix</a:t>
            </a:r>
          </a:p>
          <a:p>
            <a:pPr algn="l">
              <a:lnSpc>
                <a:spcPts val="4320"/>
              </a:lnSpc>
            </a:pPr>
            <a:endParaRPr lang="en-US" sz="3600" b="1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4320"/>
              </a:lnSpc>
            </a:pPr>
            <a:endParaRPr lang="en-US" sz="3600" b="1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4320"/>
              </a:lnSpc>
            </a:pPr>
            <a:endParaRPr lang="en-US" sz="3600" b="1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3341"/>
              </a:lnSpc>
            </a:pPr>
            <a:endParaRPr lang="en-US" sz="3600" b="1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3341"/>
              </a:lnSpc>
            </a:pPr>
            <a:endParaRPr lang="en-US" sz="3600" b="1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3341"/>
              </a:lnSpc>
            </a:pPr>
            <a:endParaRPr lang="en-US" sz="4000" b="1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8926633" y="1028700"/>
            <a:ext cx="670285" cy="670285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767330" y="1045981"/>
            <a:ext cx="2651865" cy="2651865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8199705" y="6729928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31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176718-2BA0-4FC5-0A4D-13B18ACF34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383B3141-3D49-9779-BD25-61A1B795C7E4}"/>
              </a:ext>
            </a:extLst>
          </p:cNvPr>
          <p:cNvSpPr txBox="1"/>
          <p:nvPr/>
        </p:nvSpPr>
        <p:spPr>
          <a:xfrm>
            <a:off x="1047750" y="2736876"/>
            <a:ext cx="15968192" cy="46551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endParaRPr lang="en-US" sz="3600" b="1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4320"/>
              </a:lnSpc>
            </a:pPr>
            <a:endParaRPr lang="en-US" sz="3600" b="1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4320"/>
              </a:lnSpc>
            </a:pPr>
            <a:endParaRPr lang="en-US" sz="4000" b="1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/>
            <a:r>
              <a:rPr lang="en-US" sz="44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PITCHER NOUS VOTRE PROJET COMME SI C’ÉTAIT :</a:t>
            </a:r>
          </a:p>
          <a:p>
            <a:pPr algn="l"/>
            <a:endParaRPr lang="en-US" sz="3900" b="1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/>
            <a:r>
              <a:rPr lang="en-US" sz="28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. UN INVESTISSEUR CROISÉ DANS UN SALON !</a:t>
            </a:r>
          </a:p>
          <a:p>
            <a:pPr algn="l"/>
            <a:endParaRPr lang="en-US" sz="2800" b="1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/>
            <a:endParaRPr lang="en-US" sz="2800" b="1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/>
            <a:r>
              <a:rPr lang="en-US" sz="28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. UN POTENTIEL CLIENT OU PARTENAIRE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35FD6C2A-93C8-B7E1-3DF2-DB7FF80100D3}"/>
              </a:ext>
            </a:extLst>
          </p:cNvPr>
          <p:cNvGrpSpPr/>
          <p:nvPr/>
        </p:nvGrpSpPr>
        <p:grpSpPr>
          <a:xfrm>
            <a:off x="8926633" y="1028700"/>
            <a:ext cx="670285" cy="670285"/>
            <a:chOff x="0" y="0"/>
            <a:chExt cx="812800" cy="812800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A943103B-E1F1-188E-8ADE-E2EDC46C9ED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5C7F4401-6B6B-B9B6-4C54-299DEA804984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74597D05-74DA-03FD-1409-861BF3914FD4}"/>
              </a:ext>
            </a:extLst>
          </p:cNvPr>
          <p:cNvGrpSpPr/>
          <p:nvPr/>
        </p:nvGrpSpPr>
        <p:grpSpPr>
          <a:xfrm>
            <a:off x="16767330" y="1045981"/>
            <a:ext cx="2651865" cy="2651865"/>
            <a:chOff x="0" y="0"/>
            <a:chExt cx="812800" cy="8128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068AB3F-1F13-B880-60A5-E05F60ADEE28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948A7E08-51F3-BE44-B19E-82CA71BA9CDC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9" name="Freeform 9">
            <a:extLst>
              <a:ext uri="{FF2B5EF4-FFF2-40B4-BE49-F238E27FC236}">
                <a16:creationId xmlns:a16="http://schemas.microsoft.com/office/drawing/2014/main" id="{A3E47AD9-AD96-98A4-1F87-567D77440B2A}"/>
              </a:ext>
            </a:extLst>
          </p:cNvPr>
          <p:cNvSpPr/>
          <p:nvPr/>
        </p:nvSpPr>
        <p:spPr>
          <a:xfrm>
            <a:off x="14391544" y="8801100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</p:spTree>
    <p:extLst>
      <p:ext uri="{BB962C8B-B14F-4D97-AF65-F5344CB8AC3E}">
        <p14:creationId xmlns:p14="http://schemas.microsoft.com/office/powerpoint/2010/main" val="25558945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010858" y="-156589"/>
            <a:ext cx="9461798" cy="10627069"/>
            <a:chOff x="0" y="0"/>
            <a:chExt cx="2491996" cy="279889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91996" cy="2798899"/>
            </a:xfrm>
            <a:custGeom>
              <a:avLst/>
              <a:gdLst/>
              <a:ahLst/>
              <a:cxnLst/>
              <a:rect l="l" t="t" r="r" b="b"/>
              <a:pathLst>
                <a:path w="2491996" h="2798899">
                  <a:moveTo>
                    <a:pt x="0" y="0"/>
                  </a:moveTo>
                  <a:lnTo>
                    <a:pt x="2491996" y="0"/>
                  </a:lnTo>
                  <a:lnTo>
                    <a:pt x="2491996" y="2798899"/>
                  </a:lnTo>
                  <a:lnTo>
                    <a:pt x="0" y="2798899"/>
                  </a:lnTo>
                  <a:close/>
                </a:path>
              </a:pathLst>
            </a:custGeom>
            <a:solidFill>
              <a:srgbClr val="141313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491996" cy="2836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442859" y="4544119"/>
            <a:ext cx="11509470" cy="4243085"/>
            <a:chOff x="0" y="0"/>
            <a:chExt cx="2248650" cy="82898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248650" cy="828988"/>
            </a:xfrm>
            <a:custGeom>
              <a:avLst/>
              <a:gdLst/>
              <a:ahLst/>
              <a:cxnLst/>
              <a:rect l="l" t="t" r="r" b="b"/>
              <a:pathLst>
                <a:path w="2248650" h="828988">
                  <a:moveTo>
                    <a:pt x="0" y="0"/>
                  </a:moveTo>
                  <a:lnTo>
                    <a:pt x="2248650" y="0"/>
                  </a:lnTo>
                  <a:lnTo>
                    <a:pt x="2248650" y="828988"/>
                  </a:lnTo>
                  <a:lnTo>
                    <a:pt x="0" y="828988"/>
                  </a:lnTo>
                  <a:close/>
                </a:path>
              </a:pathLst>
            </a:custGeom>
            <a:blipFill>
              <a:blip r:embed="rId2"/>
              <a:stretch>
                <a:fillRect t="-49065" b="-31769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925649" y="4450297"/>
            <a:ext cx="5299591" cy="1265898"/>
            <a:chOff x="0" y="0"/>
            <a:chExt cx="1395777" cy="3334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95777" cy="333405"/>
            </a:xfrm>
            <a:custGeom>
              <a:avLst/>
              <a:gdLst/>
              <a:ahLst/>
              <a:cxnLst/>
              <a:rect l="l" t="t" r="r" b="b"/>
              <a:pathLst>
                <a:path w="1395777" h="333405">
                  <a:moveTo>
                    <a:pt x="0" y="0"/>
                  </a:moveTo>
                  <a:lnTo>
                    <a:pt x="1395777" y="0"/>
                  </a:lnTo>
                  <a:lnTo>
                    <a:pt x="1395777" y="333405"/>
                  </a:lnTo>
                  <a:lnTo>
                    <a:pt x="0" y="333405"/>
                  </a:ln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395777" cy="3715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925649" y="7411943"/>
            <a:ext cx="3275444" cy="1030134"/>
            <a:chOff x="0" y="0"/>
            <a:chExt cx="862669" cy="27131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62668" cy="271311"/>
            </a:xfrm>
            <a:custGeom>
              <a:avLst/>
              <a:gdLst/>
              <a:ahLst/>
              <a:cxnLst/>
              <a:rect l="l" t="t" r="r" b="b"/>
              <a:pathLst>
                <a:path w="862668" h="271311">
                  <a:moveTo>
                    <a:pt x="0" y="0"/>
                  </a:moveTo>
                  <a:lnTo>
                    <a:pt x="862668" y="0"/>
                  </a:lnTo>
                  <a:lnTo>
                    <a:pt x="862668" y="271311"/>
                  </a:lnTo>
                  <a:lnTo>
                    <a:pt x="0" y="271311"/>
                  </a:ln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862669" cy="309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925649" y="6049031"/>
            <a:ext cx="4532893" cy="1010487"/>
            <a:chOff x="0" y="0"/>
            <a:chExt cx="1193848" cy="266137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193848" cy="266137"/>
            </a:xfrm>
            <a:custGeom>
              <a:avLst/>
              <a:gdLst/>
              <a:ahLst/>
              <a:cxnLst/>
              <a:rect l="l" t="t" r="r" b="b"/>
              <a:pathLst>
                <a:path w="1193848" h="266137">
                  <a:moveTo>
                    <a:pt x="0" y="0"/>
                  </a:moveTo>
                  <a:lnTo>
                    <a:pt x="1193848" y="0"/>
                  </a:lnTo>
                  <a:lnTo>
                    <a:pt x="1193848" y="266137"/>
                  </a:lnTo>
                  <a:lnTo>
                    <a:pt x="0" y="266137"/>
                  </a:ln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193848" cy="3042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658030" y="4736178"/>
            <a:ext cx="535239" cy="535239"/>
          </a:xfrm>
          <a:custGeom>
            <a:avLst/>
            <a:gdLst/>
            <a:ahLst/>
            <a:cxnLst/>
            <a:rect l="l" t="t" r="r" b="b"/>
            <a:pathLst>
              <a:path w="535239" h="535239">
                <a:moveTo>
                  <a:pt x="0" y="0"/>
                </a:moveTo>
                <a:lnTo>
                  <a:pt x="535239" y="0"/>
                </a:lnTo>
                <a:lnTo>
                  <a:pt x="535239" y="535238"/>
                </a:lnTo>
                <a:lnTo>
                  <a:pt x="0" y="53523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7" name="Freeform 17"/>
          <p:cNvSpPr/>
          <p:nvPr/>
        </p:nvSpPr>
        <p:spPr>
          <a:xfrm>
            <a:off x="1658030" y="6217030"/>
            <a:ext cx="535239" cy="535239"/>
          </a:xfrm>
          <a:custGeom>
            <a:avLst/>
            <a:gdLst/>
            <a:ahLst/>
            <a:cxnLst/>
            <a:rect l="l" t="t" r="r" b="b"/>
            <a:pathLst>
              <a:path w="535239" h="535239">
                <a:moveTo>
                  <a:pt x="0" y="0"/>
                </a:moveTo>
                <a:lnTo>
                  <a:pt x="535239" y="0"/>
                </a:lnTo>
                <a:lnTo>
                  <a:pt x="535239" y="535238"/>
                </a:lnTo>
                <a:lnTo>
                  <a:pt x="0" y="53523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8" name="Freeform 18"/>
          <p:cNvSpPr/>
          <p:nvPr/>
        </p:nvSpPr>
        <p:spPr>
          <a:xfrm>
            <a:off x="1658030" y="7716743"/>
            <a:ext cx="535239" cy="535239"/>
          </a:xfrm>
          <a:custGeom>
            <a:avLst/>
            <a:gdLst/>
            <a:ahLst/>
            <a:cxnLst/>
            <a:rect l="l" t="t" r="r" b="b"/>
            <a:pathLst>
              <a:path w="535239" h="535239">
                <a:moveTo>
                  <a:pt x="0" y="0"/>
                </a:moveTo>
                <a:lnTo>
                  <a:pt x="535239" y="0"/>
                </a:lnTo>
                <a:lnTo>
                  <a:pt x="535239" y="535239"/>
                </a:lnTo>
                <a:lnTo>
                  <a:pt x="0" y="5352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9" name="TextBox 19"/>
          <p:cNvSpPr txBox="1"/>
          <p:nvPr/>
        </p:nvSpPr>
        <p:spPr>
          <a:xfrm>
            <a:off x="1658030" y="1506176"/>
            <a:ext cx="7086128" cy="219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b="1" dirty="0">
                <a:solidFill>
                  <a:srgbClr val="000000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TOOLS AND RESOURCES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7825755" y="1171033"/>
            <a:ext cx="670285" cy="670285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6742866" y="-818329"/>
            <a:ext cx="2517313" cy="2517313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2193269" y="4822785"/>
            <a:ext cx="4855149" cy="68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0"/>
              </a:lnSpc>
            </a:pPr>
            <a:r>
              <a:rPr lang="en-US" sz="2300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TÉLÉPHONE - ORDINATEURS - CHARGEURS - POWERBANK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321331" y="7811993"/>
            <a:ext cx="3999683" cy="36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BUSINESS CARD 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2458860" y="6303637"/>
            <a:ext cx="5215099" cy="36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NOTEBOOK &amp; STYLO</a:t>
            </a:r>
          </a:p>
        </p:txBody>
      </p:sp>
      <p:sp>
        <p:nvSpPr>
          <p:cNvPr id="29" name="Freeform 29"/>
          <p:cNvSpPr/>
          <p:nvPr/>
        </p:nvSpPr>
        <p:spPr>
          <a:xfrm>
            <a:off x="-715212" y="540027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3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09486" y="2181739"/>
            <a:ext cx="10536746" cy="5928402"/>
            <a:chOff x="0" y="0"/>
            <a:chExt cx="2775110" cy="15613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75110" cy="1561390"/>
            </a:xfrm>
            <a:custGeom>
              <a:avLst/>
              <a:gdLst/>
              <a:ahLst/>
              <a:cxnLst/>
              <a:rect l="l" t="t" r="r" b="b"/>
              <a:pathLst>
                <a:path w="2775110" h="1561390">
                  <a:moveTo>
                    <a:pt x="0" y="0"/>
                  </a:moveTo>
                  <a:lnTo>
                    <a:pt x="2775110" y="0"/>
                  </a:lnTo>
                  <a:lnTo>
                    <a:pt x="2775110" y="1561390"/>
                  </a:lnTo>
                  <a:lnTo>
                    <a:pt x="0" y="1561390"/>
                  </a:ln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75110" cy="1599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834632" y="2365522"/>
            <a:ext cx="3534739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SESSION 5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792210" y="4694558"/>
            <a:ext cx="1584419" cy="158441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302515" y="1028700"/>
            <a:ext cx="670285" cy="670285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-715212" y="540027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3" name="TextBox 13"/>
          <p:cNvSpPr txBox="1"/>
          <p:nvPr/>
        </p:nvSpPr>
        <p:spPr>
          <a:xfrm>
            <a:off x="1834632" y="3594420"/>
            <a:ext cx="8538467" cy="4212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endParaRPr dirty="0"/>
          </a:p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BUDGETISER SA PARTICIPATION A UN ÉVÈNEMENT</a:t>
            </a:r>
          </a:p>
          <a:p>
            <a:pPr algn="ctr">
              <a:lnSpc>
                <a:spcPts val="2999"/>
              </a:lnSpc>
              <a:spcBef>
                <a:spcPct val="0"/>
              </a:spcBef>
            </a:pPr>
            <a:endParaRPr lang="en-US" sz="2499" b="1" dirty="0">
              <a:solidFill>
                <a:srgbClr val="000000"/>
              </a:solidFill>
              <a:latin typeface="Gordita Bold"/>
              <a:ea typeface="Gordita Bold"/>
              <a:cs typeface="Gordita Bold"/>
              <a:sym typeface="Gordita Bold"/>
            </a:endParaRPr>
          </a:p>
          <a:p>
            <a:pPr algn="l">
              <a:lnSpc>
                <a:spcPts val="2999"/>
              </a:lnSpc>
              <a:spcBef>
                <a:spcPct val="0"/>
              </a:spcBef>
            </a:pPr>
            <a:endParaRPr lang="en-US" sz="2499" b="1" dirty="0">
              <a:solidFill>
                <a:srgbClr val="000000"/>
              </a:solidFill>
              <a:latin typeface="Gordita Bold"/>
              <a:ea typeface="Gordita Bold"/>
              <a:cs typeface="Gordita Bold"/>
              <a:sym typeface="Gordita Bold"/>
            </a:endParaRPr>
          </a:p>
          <a:p>
            <a:pPr marL="539749" lvl="1" indent="-269875" algn="l">
              <a:lnSpc>
                <a:spcPts val="29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    Les </a:t>
            </a:r>
            <a:r>
              <a:rPr lang="en-US" sz="249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éléments</a:t>
            </a: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budgétaire</a:t>
            </a: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d’un </a:t>
            </a:r>
            <a:r>
              <a:rPr lang="en-US" sz="249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évènement</a:t>
            </a:r>
            <a:endParaRPr lang="en-US" sz="2499" dirty="0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  <a:p>
            <a:pPr algn="l">
              <a:lnSpc>
                <a:spcPts val="2999"/>
              </a:lnSpc>
              <a:spcBef>
                <a:spcPct val="0"/>
              </a:spcBef>
            </a:pPr>
            <a:endParaRPr lang="en-US" sz="2499" dirty="0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  <a:p>
            <a:pPr marL="539749" lvl="1" indent="-269875" algn="l">
              <a:lnSpc>
                <a:spcPts val="29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    </a:t>
            </a:r>
            <a:r>
              <a:rPr lang="en-US" sz="249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Optimisation</a:t>
            </a: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des </a:t>
            </a:r>
            <a:r>
              <a:rPr lang="en-US" sz="249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couts</a:t>
            </a:r>
            <a:endParaRPr lang="en-US" sz="2499" dirty="0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  <a:p>
            <a:pPr algn="l">
              <a:lnSpc>
                <a:spcPts val="29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</a:t>
            </a:r>
          </a:p>
          <a:p>
            <a:pPr marL="539749" lvl="1" indent="-269875" algn="l">
              <a:lnSpc>
                <a:spcPts val="2999"/>
              </a:lnSpc>
              <a:buFont typeface="Arial"/>
              <a:buChar char="•"/>
            </a:pP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    Financer </a:t>
            </a:r>
            <a:r>
              <a:rPr lang="en-US" sz="249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sa</a:t>
            </a: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participation à des </a:t>
            </a:r>
            <a:r>
              <a:rPr lang="en-US" sz="249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événements</a:t>
            </a: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</a:t>
            </a:r>
          </a:p>
          <a:p>
            <a:pPr algn="l">
              <a:lnSpc>
                <a:spcPts val="2999"/>
              </a:lnSpc>
            </a:pPr>
            <a:endParaRPr lang="en-US" sz="2499" dirty="0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214513" y="-162813"/>
            <a:ext cx="14454468" cy="10733866"/>
            <a:chOff x="0" y="0"/>
            <a:chExt cx="3806938" cy="282702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806938" cy="2827026"/>
            </a:xfrm>
            <a:custGeom>
              <a:avLst/>
              <a:gdLst/>
              <a:ahLst/>
              <a:cxnLst/>
              <a:rect l="l" t="t" r="r" b="b"/>
              <a:pathLst>
                <a:path w="3806938" h="2827026">
                  <a:moveTo>
                    <a:pt x="0" y="0"/>
                  </a:moveTo>
                  <a:lnTo>
                    <a:pt x="3806938" y="0"/>
                  </a:lnTo>
                  <a:lnTo>
                    <a:pt x="3806938" y="2827026"/>
                  </a:lnTo>
                  <a:lnTo>
                    <a:pt x="0" y="2827026"/>
                  </a:lnTo>
                  <a:close/>
                </a:path>
              </a:pathLst>
            </a:custGeom>
            <a:solidFill>
              <a:srgbClr val="141313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806938" cy="28651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702196" y="2545465"/>
            <a:ext cx="670285" cy="67028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27510" y="735937"/>
            <a:ext cx="7307080" cy="9635473"/>
            <a:chOff x="0" y="0"/>
            <a:chExt cx="1427613" cy="188252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427613" cy="1882520"/>
            </a:xfrm>
            <a:custGeom>
              <a:avLst/>
              <a:gdLst/>
              <a:ahLst/>
              <a:cxnLst/>
              <a:rect l="l" t="t" r="r" b="b"/>
              <a:pathLst>
                <a:path w="1427613" h="1882520">
                  <a:moveTo>
                    <a:pt x="0" y="0"/>
                  </a:moveTo>
                  <a:lnTo>
                    <a:pt x="1427613" y="0"/>
                  </a:lnTo>
                  <a:lnTo>
                    <a:pt x="1427613" y="1882520"/>
                  </a:lnTo>
                  <a:lnTo>
                    <a:pt x="0" y="1882520"/>
                  </a:lnTo>
                  <a:close/>
                </a:path>
              </a:pathLst>
            </a:custGeom>
            <a:blipFill>
              <a:blip r:embed="rId2"/>
              <a:stretch>
                <a:fillRect t="-6876" b="-6876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169819" y="7907950"/>
            <a:ext cx="1729541" cy="1729541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8336690" y="3044872"/>
            <a:ext cx="7365507" cy="1552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2254"/>
              </a:lnSpc>
            </a:pPr>
            <a:r>
              <a:rPr lang="en-US" sz="10211" b="1">
                <a:solidFill>
                  <a:srgbClr val="FFFFFF"/>
                </a:solidFill>
                <a:latin typeface="Gordita Bold"/>
                <a:ea typeface="Gordita Bold"/>
                <a:cs typeface="Gordita Bold"/>
                <a:sym typeface="Gordita Bold"/>
              </a:rPr>
              <a:t>Q&amp;A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336690" y="4598450"/>
            <a:ext cx="7365507" cy="1552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2254"/>
              </a:lnSpc>
            </a:pPr>
            <a:r>
              <a:rPr lang="en-US" sz="10211" b="1">
                <a:solidFill>
                  <a:srgbClr val="FFFFFF"/>
                </a:solidFill>
                <a:latin typeface="Gordita Bold"/>
                <a:ea typeface="Gordita Bold"/>
                <a:cs typeface="Gordita Bold"/>
                <a:sym typeface="Gordita Bold"/>
              </a:rPr>
              <a:t>SESSION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618687" y="6338620"/>
            <a:ext cx="7083509" cy="11901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Welcome to ask questions about your business here!</a:t>
            </a:r>
          </a:p>
        </p:txBody>
      </p:sp>
      <p:sp>
        <p:nvSpPr>
          <p:cNvPr id="16" name="Freeform 16"/>
          <p:cNvSpPr/>
          <p:nvPr/>
        </p:nvSpPr>
        <p:spPr>
          <a:xfrm>
            <a:off x="16399410" y="8613132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3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804684" y="1496651"/>
            <a:ext cx="7273568" cy="46807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20"/>
              </a:lnSpc>
            </a:pPr>
            <a:r>
              <a:rPr lang="en-US" sz="61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WORKSHOP AGENDA </a:t>
            </a:r>
          </a:p>
          <a:p>
            <a:pPr algn="l">
              <a:lnSpc>
                <a:spcPts val="7320"/>
              </a:lnSpc>
            </a:pPr>
            <a:endParaRPr lang="en-US" sz="6100" b="1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7320"/>
              </a:lnSpc>
            </a:pPr>
            <a:r>
              <a:rPr lang="en-US" sz="61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Pendant </a:t>
            </a:r>
            <a:r>
              <a:rPr lang="en-US" sz="6100" b="1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l’évènement</a:t>
            </a:r>
            <a:endParaRPr lang="en-US" sz="6100" b="1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1534925" y="2073168"/>
            <a:ext cx="7091603" cy="2143837"/>
            <a:chOff x="0" y="0"/>
            <a:chExt cx="1867747" cy="56463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67747" cy="564632"/>
            </a:xfrm>
            <a:custGeom>
              <a:avLst/>
              <a:gdLst/>
              <a:ahLst/>
              <a:cxnLst/>
              <a:rect l="l" t="t" r="r" b="b"/>
              <a:pathLst>
                <a:path w="1867747" h="564632">
                  <a:moveTo>
                    <a:pt x="0" y="0"/>
                  </a:moveTo>
                  <a:lnTo>
                    <a:pt x="1867747" y="0"/>
                  </a:lnTo>
                  <a:lnTo>
                    <a:pt x="1867747" y="564632"/>
                  </a:lnTo>
                  <a:lnTo>
                    <a:pt x="0" y="564632"/>
                  </a:ln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867747" cy="6027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534925" y="7251458"/>
            <a:ext cx="7091603" cy="2143837"/>
            <a:chOff x="0" y="0"/>
            <a:chExt cx="1867747" cy="56463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867747" cy="564632"/>
            </a:xfrm>
            <a:custGeom>
              <a:avLst/>
              <a:gdLst/>
              <a:ahLst/>
              <a:cxnLst/>
              <a:rect l="l" t="t" r="r" b="b"/>
              <a:pathLst>
                <a:path w="1867747" h="564632">
                  <a:moveTo>
                    <a:pt x="0" y="0"/>
                  </a:moveTo>
                  <a:lnTo>
                    <a:pt x="1867747" y="0"/>
                  </a:lnTo>
                  <a:lnTo>
                    <a:pt x="1867747" y="564632"/>
                  </a:lnTo>
                  <a:lnTo>
                    <a:pt x="0" y="564632"/>
                  </a:ln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867747" cy="6027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535129" y="7179127"/>
            <a:ext cx="7091603" cy="2143837"/>
            <a:chOff x="0" y="0"/>
            <a:chExt cx="1867747" cy="56463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867747" cy="564632"/>
            </a:xfrm>
            <a:custGeom>
              <a:avLst/>
              <a:gdLst/>
              <a:ahLst/>
              <a:cxnLst/>
              <a:rect l="l" t="t" r="r" b="b"/>
              <a:pathLst>
                <a:path w="1867747" h="564632">
                  <a:moveTo>
                    <a:pt x="0" y="0"/>
                  </a:moveTo>
                  <a:lnTo>
                    <a:pt x="1867747" y="0"/>
                  </a:lnTo>
                  <a:lnTo>
                    <a:pt x="1867747" y="564632"/>
                  </a:lnTo>
                  <a:lnTo>
                    <a:pt x="0" y="5646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CM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867747" cy="6027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2021650" y="2212781"/>
            <a:ext cx="2933638" cy="419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SESSION 1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534925" y="4560277"/>
            <a:ext cx="7091603" cy="2326434"/>
            <a:chOff x="0" y="0"/>
            <a:chExt cx="1867747" cy="61272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867747" cy="612723"/>
            </a:xfrm>
            <a:custGeom>
              <a:avLst/>
              <a:gdLst/>
              <a:ahLst/>
              <a:cxnLst/>
              <a:rect l="l" t="t" r="r" b="b"/>
              <a:pathLst>
                <a:path w="1867747" h="612723">
                  <a:moveTo>
                    <a:pt x="0" y="0"/>
                  </a:moveTo>
                  <a:lnTo>
                    <a:pt x="1867747" y="0"/>
                  </a:lnTo>
                  <a:lnTo>
                    <a:pt x="1867747" y="612723"/>
                  </a:lnTo>
                  <a:lnTo>
                    <a:pt x="0" y="61272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CM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867747" cy="6508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960072" y="4732083"/>
            <a:ext cx="2933638" cy="419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 b="1">
                <a:solidFill>
                  <a:srgbClr val="FFFFFF"/>
                </a:solidFill>
                <a:latin typeface="Gordita Bold"/>
                <a:ea typeface="Gordita Bold"/>
                <a:cs typeface="Gordita Bold"/>
                <a:sym typeface="Gordita Bold"/>
              </a:rPr>
              <a:t>SESSION 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021650" y="7594726"/>
            <a:ext cx="4174075" cy="419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SESSION 3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016573" y="7357860"/>
            <a:ext cx="4174075" cy="419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 b="1" dirty="0">
                <a:solidFill>
                  <a:srgbClr val="FFFFFF"/>
                </a:solidFill>
                <a:latin typeface="Gordita Bold"/>
                <a:ea typeface="Gordita Bold"/>
                <a:cs typeface="Gordita Bold"/>
                <a:sym typeface="Gordita Bold"/>
              </a:rPr>
              <a:t>SESSION 4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834632" y="2752047"/>
            <a:ext cx="6241310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>
                <a:solidFill>
                  <a:srgbClr val="222222"/>
                </a:solidFill>
                <a:latin typeface="Inter Bold"/>
                <a:ea typeface="Inter Bold"/>
                <a:cs typeface="Inter Bold"/>
                <a:sym typeface="Inter Bold"/>
              </a:rPr>
              <a:t>L’art du réseautage efficace</a:t>
            </a:r>
            <a:r>
              <a:rPr lang="en-US" sz="2400">
                <a:solidFill>
                  <a:srgbClr val="222222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</a:p>
          <a:p>
            <a:pPr algn="l">
              <a:lnSpc>
                <a:spcPts val="3359"/>
              </a:lnSpc>
            </a:pPr>
            <a:endParaRPr lang="en-US" sz="2400">
              <a:solidFill>
                <a:srgbClr val="22222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2021650" y="8068106"/>
            <a:ext cx="6241310" cy="727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>
                <a:solidFill>
                  <a:srgbClr val="222222"/>
                </a:solidFill>
                <a:latin typeface="Inter Bold"/>
                <a:ea typeface="Inter Bold"/>
                <a:cs typeface="Inter Bold"/>
                <a:sym typeface="Inter Bold"/>
              </a:rPr>
              <a:t>Saisir les opportunités imprévues</a:t>
            </a:r>
          </a:p>
          <a:p>
            <a:pPr algn="l">
              <a:lnSpc>
                <a:spcPts val="2520"/>
              </a:lnSpc>
            </a:pPr>
            <a:endParaRPr lang="en-US" sz="2400" b="1">
              <a:solidFill>
                <a:srgbClr val="222222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0025040" y="7910943"/>
            <a:ext cx="6241310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 dirty="0" err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Suivi</a:t>
            </a:r>
            <a:r>
              <a:rPr lang="en-US" sz="2400" b="1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 </a:t>
            </a:r>
            <a:r>
              <a:rPr lang="en-US" sz="2400" b="1" dirty="0" err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en</a:t>
            </a:r>
            <a:r>
              <a:rPr lang="en-US" sz="2400" b="1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 temps </a:t>
            </a:r>
            <a:r>
              <a:rPr lang="en-US" sz="2400" b="1" dirty="0" err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réel</a:t>
            </a:r>
            <a:endParaRPr lang="en-US" sz="2400" b="1" dirty="0">
              <a:solidFill>
                <a:srgbClr val="FFFFFF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algn="l">
              <a:lnSpc>
                <a:spcPts val="3359"/>
              </a:lnSpc>
            </a:pPr>
            <a:endParaRPr lang="en-US" sz="2400" b="1" dirty="0">
              <a:solidFill>
                <a:srgbClr val="FFFFFF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grpSp>
        <p:nvGrpSpPr>
          <p:cNvPr id="22" name="Group 22"/>
          <p:cNvGrpSpPr/>
          <p:nvPr/>
        </p:nvGrpSpPr>
        <p:grpSpPr>
          <a:xfrm>
            <a:off x="-792210" y="4694558"/>
            <a:ext cx="1584419" cy="1584419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6302515" y="1028700"/>
            <a:ext cx="670285" cy="670285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8" name="Freeform 28"/>
          <p:cNvSpPr/>
          <p:nvPr/>
        </p:nvSpPr>
        <p:spPr>
          <a:xfrm>
            <a:off x="-715212" y="540027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29" name="TextBox 29"/>
          <p:cNvSpPr txBox="1"/>
          <p:nvPr/>
        </p:nvSpPr>
        <p:spPr>
          <a:xfrm>
            <a:off x="792210" y="5542519"/>
            <a:ext cx="7091603" cy="36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Gordita Bold"/>
                <a:ea typeface="Gordita Bold"/>
                <a:cs typeface="Gordita Bold"/>
                <a:sym typeface="Gordita Bold"/>
              </a:rPr>
              <a:t>Gérer son temps et son énergie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3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925424" y="2179299"/>
            <a:ext cx="10536746" cy="5928402"/>
            <a:chOff x="0" y="0"/>
            <a:chExt cx="2775110" cy="15613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75110" cy="1561390"/>
            </a:xfrm>
            <a:custGeom>
              <a:avLst/>
              <a:gdLst/>
              <a:ahLst/>
              <a:cxnLst/>
              <a:rect l="l" t="t" r="r" b="b"/>
              <a:pathLst>
                <a:path w="2775110" h="1561390">
                  <a:moveTo>
                    <a:pt x="0" y="0"/>
                  </a:moveTo>
                  <a:lnTo>
                    <a:pt x="2775110" y="0"/>
                  </a:lnTo>
                  <a:lnTo>
                    <a:pt x="2775110" y="1561390"/>
                  </a:lnTo>
                  <a:lnTo>
                    <a:pt x="0" y="1561390"/>
                  </a:ln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75110" cy="1599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207926" y="2306581"/>
            <a:ext cx="3357916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SESSION 1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792210" y="4694558"/>
            <a:ext cx="1584419" cy="158441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302515" y="1028700"/>
            <a:ext cx="670285" cy="670285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-715212" y="540027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3" name="TextBox 13"/>
          <p:cNvSpPr txBox="1"/>
          <p:nvPr/>
        </p:nvSpPr>
        <p:spPr>
          <a:xfrm>
            <a:off x="2441363" y="3824083"/>
            <a:ext cx="9504869" cy="3648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51"/>
              </a:lnSpc>
              <a:spcBef>
                <a:spcPct val="0"/>
              </a:spcBef>
            </a:pPr>
            <a:r>
              <a:rPr lang="en-US" sz="3042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L’ART DU RÉSEAUTAGE EFFICACE</a:t>
            </a:r>
          </a:p>
          <a:p>
            <a:pPr algn="l">
              <a:lnSpc>
                <a:spcPts val="3194"/>
              </a:lnSpc>
              <a:spcBef>
                <a:spcPct val="0"/>
              </a:spcBef>
            </a:pPr>
            <a:endParaRPr lang="en-US" sz="3042" b="1">
              <a:solidFill>
                <a:srgbClr val="000000"/>
              </a:solidFill>
              <a:latin typeface="Gordita Bold"/>
              <a:ea typeface="Gordita Bold"/>
              <a:cs typeface="Gordita Bold"/>
              <a:sym typeface="Gordita Bold"/>
            </a:endParaRPr>
          </a:p>
          <a:p>
            <a:pPr algn="l">
              <a:lnSpc>
                <a:spcPts val="3194"/>
              </a:lnSpc>
              <a:spcBef>
                <a:spcPct val="0"/>
              </a:spcBef>
            </a:pPr>
            <a:r>
              <a:rPr lang="en-US" sz="2662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•⁠ ⁠Approche directe vs indirecte</a:t>
            </a:r>
          </a:p>
          <a:p>
            <a:pPr algn="l">
              <a:lnSpc>
                <a:spcPts val="3194"/>
              </a:lnSpc>
              <a:spcBef>
                <a:spcPct val="0"/>
              </a:spcBef>
            </a:pPr>
            <a:endParaRPr lang="en-US" sz="2662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  <a:p>
            <a:pPr algn="l">
              <a:lnSpc>
                <a:spcPts val="3194"/>
              </a:lnSpc>
              <a:spcBef>
                <a:spcPct val="0"/>
              </a:spcBef>
            </a:pPr>
            <a:r>
              <a:rPr lang="en-US" sz="2662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•⁠ ⁠Ice-breakers, poser les bonnes questions</a:t>
            </a:r>
          </a:p>
          <a:p>
            <a:pPr algn="l">
              <a:lnSpc>
                <a:spcPts val="3194"/>
              </a:lnSpc>
              <a:spcBef>
                <a:spcPct val="0"/>
              </a:spcBef>
            </a:pPr>
            <a:endParaRPr lang="en-US" sz="2662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  <a:p>
            <a:pPr algn="l">
              <a:lnSpc>
                <a:spcPts val="3194"/>
              </a:lnSpc>
              <a:spcBef>
                <a:spcPct val="0"/>
              </a:spcBef>
            </a:pPr>
            <a:r>
              <a:rPr lang="en-US" sz="2662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•⁠ ⁠Atelier : simulations de conversations</a:t>
            </a:r>
          </a:p>
          <a:p>
            <a:pPr algn="l">
              <a:lnSpc>
                <a:spcPts val="3194"/>
              </a:lnSpc>
              <a:spcBef>
                <a:spcPct val="0"/>
              </a:spcBef>
            </a:pPr>
            <a:endParaRPr lang="en-US" sz="2662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  <a:p>
            <a:pPr algn="l">
              <a:lnSpc>
                <a:spcPts val="3194"/>
              </a:lnSpc>
              <a:spcBef>
                <a:spcPct val="0"/>
              </a:spcBef>
            </a:pPr>
            <a:r>
              <a:rPr lang="en-US" sz="2662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•⁠ ⁠Comment réseauter en tant que femme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162813"/>
            <a:ext cx="5983509" cy="10595863"/>
            <a:chOff x="0" y="0"/>
            <a:chExt cx="1169022" cy="2070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69022" cy="2070155"/>
            </a:xfrm>
            <a:custGeom>
              <a:avLst/>
              <a:gdLst/>
              <a:ahLst/>
              <a:cxnLst/>
              <a:rect l="l" t="t" r="r" b="b"/>
              <a:pathLst>
                <a:path w="1169022" h="2070155">
                  <a:moveTo>
                    <a:pt x="0" y="0"/>
                  </a:moveTo>
                  <a:lnTo>
                    <a:pt x="1169022" y="0"/>
                  </a:lnTo>
                  <a:lnTo>
                    <a:pt x="1169022" y="2070155"/>
                  </a:lnTo>
                  <a:lnTo>
                    <a:pt x="0" y="2070155"/>
                  </a:lnTo>
                  <a:close/>
                </a:path>
              </a:pathLst>
            </a:custGeom>
            <a:blipFill>
              <a:blip r:embed="rId2"/>
              <a:stretch>
                <a:fillRect l="-68199" r="-68199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5617606" y="1171033"/>
            <a:ext cx="670285" cy="670285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388713" y="7961087"/>
            <a:ext cx="1584419" cy="1584419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8400879" y="2908062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400" y="0"/>
                </a:lnTo>
                <a:lnTo>
                  <a:pt x="314400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1" name="Freeform 11"/>
          <p:cNvSpPr/>
          <p:nvPr/>
        </p:nvSpPr>
        <p:spPr>
          <a:xfrm>
            <a:off x="8400879" y="5030468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400" y="0"/>
                </a:lnTo>
                <a:lnTo>
                  <a:pt x="314400" y="314400"/>
                </a:lnTo>
                <a:lnTo>
                  <a:pt x="0" y="3144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2" name="Freeform 12"/>
          <p:cNvSpPr/>
          <p:nvPr/>
        </p:nvSpPr>
        <p:spPr>
          <a:xfrm>
            <a:off x="8400879" y="6846662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400" y="0"/>
                </a:lnTo>
                <a:lnTo>
                  <a:pt x="314400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3" name="Freeform 13"/>
          <p:cNvSpPr/>
          <p:nvPr/>
        </p:nvSpPr>
        <p:spPr>
          <a:xfrm>
            <a:off x="16898834" y="8573869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1" y="0"/>
                </a:lnTo>
                <a:lnTo>
                  <a:pt x="1888591" y="488672"/>
                </a:lnTo>
                <a:lnTo>
                  <a:pt x="0" y="4886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4" name="TextBox 14"/>
          <p:cNvSpPr txBox="1"/>
          <p:nvPr/>
        </p:nvSpPr>
        <p:spPr>
          <a:xfrm>
            <a:off x="8400879" y="1177563"/>
            <a:ext cx="8010376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>
                <a:solidFill>
                  <a:srgbClr val="000000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LES TYPES D'APPROCHES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916923" y="2898537"/>
            <a:ext cx="7823292" cy="1485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L'APPROCHE DIRECTE</a:t>
            </a:r>
          </a:p>
          <a:p>
            <a:pPr algn="l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Engager la conversation spontanément, sans intermédiaire</a:t>
            </a:r>
          </a:p>
          <a:p>
            <a:pPr algn="l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(Lorsqu'une personne est seule ou disponible)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916923" y="5030468"/>
            <a:ext cx="7494332" cy="1135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 dirty="0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L'APPROCHE INDIRECTE </a:t>
            </a:r>
          </a:p>
          <a:p>
            <a:pPr algn="l">
              <a:lnSpc>
                <a:spcPts val="2999"/>
              </a:lnSpc>
            </a:pPr>
            <a:r>
              <a:rPr lang="en-US" sz="249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Utiliser</a:t>
            </a: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un </a:t>
            </a:r>
            <a:r>
              <a:rPr lang="en-US" sz="249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contexte</a:t>
            </a: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commun</a:t>
            </a: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ou</a:t>
            </a: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une</a:t>
            </a: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médiation</a:t>
            </a: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pour </a:t>
            </a:r>
            <a:r>
              <a:rPr lang="en-US" sz="249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initier</a:t>
            </a: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la conversation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965704" y="6790924"/>
            <a:ext cx="7322186" cy="1135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 dirty="0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L'APPROCHE PAR OBSERVATION</a:t>
            </a:r>
          </a:p>
          <a:p>
            <a:pPr algn="l">
              <a:lnSpc>
                <a:spcPts val="2999"/>
              </a:lnSpc>
            </a:pPr>
            <a:r>
              <a:rPr lang="en-US" sz="249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Analyser</a:t>
            </a: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les </a:t>
            </a:r>
            <a:r>
              <a:rPr lang="en-US" sz="249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comportements</a:t>
            </a: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ou</a:t>
            </a: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les badges pour savoir à qui </a:t>
            </a:r>
            <a:r>
              <a:rPr lang="en-US" sz="249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parler</a:t>
            </a:r>
            <a:endParaRPr lang="en-US" sz="2499" dirty="0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8896940" y="8446730"/>
            <a:ext cx="8001895" cy="1135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 dirty="0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L'APPROCHE PAR COMMENTAIRE</a:t>
            </a:r>
          </a:p>
          <a:p>
            <a:pPr algn="l">
              <a:lnSpc>
                <a:spcPts val="2999"/>
              </a:lnSpc>
            </a:pP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Engager la conversation par </a:t>
            </a:r>
            <a:r>
              <a:rPr lang="en-US" sz="249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une</a:t>
            </a: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remarque </a:t>
            </a:r>
            <a:r>
              <a:rPr lang="en-US" sz="249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pertinente</a:t>
            </a: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ou</a:t>
            </a:r>
            <a:r>
              <a:rPr lang="en-US" sz="249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un compliment </a:t>
            </a:r>
            <a:r>
              <a:rPr lang="en-US" sz="249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sincère</a:t>
            </a:r>
            <a:endParaRPr lang="en-US" sz="2499" dirty="0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</p:txBody>
      </p:sp>
      <p:sp>
        <p:nvSpPr>
          <p:cNvPr id="19" name="Freeform 19"/>
          <p:cNvSpPr/>
          <p:nvPr/>
        </p:nvSpPr>
        <p:spPr>
          <a:xfrm>
            <a:off x="8400879" y="8503806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400" y="0"/>
                </a:lnTo>
                <a:lnTo>
                  <a:pt x="314400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38225" y="-162813"/>
            <a:ext cx="5983509" cy="10595863"/>
            <a:chOff x="0" y="0"/>
            <a:chExt cx="1169022" cy="2070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69022" cy="2070155"/>
            </a:xfrm>
            <a:custGeom>
              <a:avLst/>
              <a:gdLst/>
              <a:ahLst/>
              <a:cxnLst/>
              <a:rect l="l" t="t" r="r" b="b"/>
              <a:pathLst>
                <a:path w="1169022" h="2070155">
                  <a:moveTo>
                    <a:pt x="0" y="0"/>
                  </a:moveTo>
                  <a:lnTo>
                    <a:pt x="1169022" y="0"/>
                  </a:lnTo>
                  <a:lnTo>
                    <a:pt x="1169022" y="2070155"/>
                  </a:lnTo>
                  <a:lnTo>
                    <a:pt x="0" y="2070155"/>
                  </a:lnTo>
                  <a:close/>
                </a:path>
              </a:pathLst>
            </a:custGeom>
            <a:blipFill>
              <a:blip r:embed="rId2"/>
              <a:stretch>
                <a:fillRect l="-6568" r="-6568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5362195" y="1387123"/>
            <a:ext cx="670285" cy="670285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388713" y="7961087"/>
            <a:ext cx="1584419" cy="1584419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8400879" y="4155837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400" y="0"/>
                </a:lnTo>
                <a:lnTo>
                  <a:pt x="314400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1" name="Freeform 11"/>
          <p:cNvSpPr/>
          <p:nvPr/>
        </p:nvSpPr>
        <p:spPr>
          <a:xfrm>
            <a:off x="11045486" y="8082693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2" name="TextBox 12"/>
          <p:cNvSpPr txBox="1"/>
          <p:nvPr/>
        </p:nvSpPr>
        <p:spPr>
          <a:xfrm>
            <a:off x="8192906" y="1232232"/>
            <a:ext cx="9066394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81"/>
              </a:lnSpc>
            </a:pPr>
            <a:r>
              <a:rPr lang="en-US" sz="8068" b="1">
                <a:solidFill>
                  <a:srgbClr val="000000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ICE BREAKERS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916923" y="4155837"/>
            <a:ext cx="8342377" cy="147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45"/>
              </a:lnSpc>
            </a:pPr>
            <a:r>
              <a:rPr lang="en-US" sz="4870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POSER LES BONNES QUESTIONS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3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58030" y="1506176"/>
            <a:ext cx="7819384" cy="219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b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INTERACTIVE ACTIVITY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8926633" y="1028700"/>
            <a:ext cx="670285" cy="670285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767330" y="1045981"/>
            <a:ext cx="2651865" cy="2651865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658030" y="4393341"/>
            <a:ext cx="537536" cy="307862"/>
          </a:xfrm>
          <a:custGeom>
            <a:avLst/>
            <a:gdLst/>
            <a:ahLst/>
            <a:cxnLst/>
            <a:rect l="l" t="t" r="r" b="b"/>
            <a:pathLst>
              <a:path w="537536" h="307862">
                <a:moveTo>
                  <a:pt x="0" y="0"/>
                </a:moveTo>
                <a:lnTo>
                  <a:pt x="537536" y="0"/>
                </a:lnTo>
                <a:lnTo>
                  <a:pt x="537536" y="307862"/>
                </a:lnTo>
                <a:lnTo>
                  <a:pt x="0" y="3078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0" name="TextBox 10"/>
          <p:cNvSpPr txBox="1"/>
          <p:nvPr/>
        </p:nvSpPr>
        <p:spPr>
          <a:xfrm>
            <a:off x="2474819" y="4323434"/>
            <a:ext cx="3467494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b="1">
                <a:solidFill>
                  <a:srgbClr val="FF914D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ATELIER</a:t>
            </a:r>
          </a:p>
        </p:txBody>
      </p:sp>
      <p:sp>
        <p:nvSpPr>
          <p:cNvPr id="11" name="Freeform 11"/>
          <p:cNvSpPr/>
          <p:nvPr/>
        </p:nvSpPr>
        <p:spPr>
          <a:xfrm>
            <a:off x="15370710" y="2112878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2" name="TextBox 12"/>
          <p:cNvSpPr txBox="1"/>
          <p:nvPr/>
        </p:nvSpPr>
        <p:spPr>
          <a:xfrm>
            <a:off x="2935629" y="6140375"/>
            <a:ext cx="11676906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9"/>
              </a:lnSpc>
              <a:spcBef>
                <a:spcPct val="0"/>
              </a:spcBef>
            </a:pPr>
            <a:r>
              <a:rPr lang="en-US" sz="4800" b="1">
                <a:solidFill>
                  <a:srgbClr val="FFFFFF"/>
                </a:solidFill>
                <a:latin typeface="Gordita Bold"/>
                <a:ea typeface="Gordita Bold"/>
                <a:cs typeface="Gordita Bold"/>
                <a:sym typeface="Gordita Bold"/>
              </a:rPr>
              <a:t>SIMULATIONS DE CONVERSATIONS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3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804684" y="1496651"/>
            <a:ext cx="7273568" cy="46807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20"/>
              </a:lnSpc>
            </a:pPr>
            <a:r>
              <a:rPr lang="en-US" sz="61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WORKSHOP AGENDA</a:t>
            </a:r>
          </a:p>
          <a:p>
            <a:pPr algn="l">
              <a:lnSpc>
                <a:spcPts val="7320"/>
              </a:lnSpc>
            </a:pPr>
            <a:r>
              <a:rPr lang="en-US" sz="61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</a:t>
            </a:r>
          </a:p>
          <a:p>
            <a:pPr algn="l">
              <a:lnSpc>
                <a:spcPts val="7320"/>
              </a:lnSpc>
            </a:pPr>
            <a:r>
              <a:rPr lang="en-US" sz="61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Avant </a:t>
            </a:r>
            <a:r>
              <a:rPr lang="en-US" sz="6100" b="1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l’évènement</a:t>
            </a:r>
            <a:endParaRPr lang="en-US" sz="6100" b="1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1534925" y="2073168"/>
            <a:ext cx="7091603" cy="2143837"/>
            <a:chOff x="0" y="0"/>
            <a:chExt cx="1867747" cy="56463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67747" cy="564632"/>
            </a:xfrm>
            <a:custGeom>
              <a:avLst/>
              <a:gdLst/>
              <a:ahLst/>
              <a:cxnLst/>
              <a:rect l="l" t="t" r="r" b="b"/>
              <a:pathLst>
                <a:path w="1867747" h="564632">
                  <a:moveTo>
                    <a:pt x="0" y="0"/>
                  </a:moveTo>
                  <a:lnTo>
                    <a:pt x="1867747" y="0"/>
                  </a:lnTo>
                  <a:lnTo>
                    <a:pt x="1867747" y="564632"/>
                  </a:lnTo>
                  <a:lnTo>
                    <a:pt x="0" y="564632"/>
                  </a:ln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867747" cy="6027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534925" y="7251458"/>
            <a:ext cx="7091603" cy="2143837"/>
            <a:chOff x="0" y="0"/>
            <a:chExt cx="1867747" cy="56463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867747" cy="564632"/>
            </a:xfrm>
            <a:custGeom>
              <a:avLst/>
              <a:gdLst/>
              <a:ahLst/>
              <a:cxnLst/>
              <a:rect l="l" t="t" r="r" b="b"/>
              <a:pathLst>
                <a:path w="1867747" h="564632">
                  <a:moveTo>
                    <a:pt x="0" y="0"/>
                  </a:moveTo>
                  <a:lnTo>
                    <a:pt x="1867747" y="0"/>
                  </a:lnTo>
                  <a:lnTo>
                    <a:pt x="1867747" y="564632"/>
                  </a:lnTo>
                  <a:lnTo>
                    <a:pt x="0" y="564632"/>
                  </a:ln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867747" cy="6027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616175" y="7251458"/>
            <a:ext cx="7091603" cy="2143837"/>
            <a:chOff x="0" y="0"/>
            <a:chExt cx="1867747" cy="56463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867747" cy="564632"/>
            </a:xfrm>
            <a:custGeom>
              <a:avLst/>
              <a:gdLst/>
              <a:ahLst/>
              <a:cxnLst/>
              <a:rect l="l" t="t" r="r" b="b"/>
              <a:pathLst>
                <a:path w="1867747" h="564632">
                  <a:moveTo>
                    <a:pt x="0" y="0"/>
                  </a:moveTo>
                  <a:lnTo>
                    <a:pt x="1867747" y="0"/>
                  </a:lnTo>
                  <a:lnTo>
                    <a:pt x="1867747" y="564632"/>
                  </a:lnTo>
                  <a:lnTo>
                    <a:pt x="0" y="5646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CM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867747" cy="6027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2021650" y="2212781"/>
            <a:ext cx="2933638" cy="314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SESSION 1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534925" y="4560277"/>
            <a:ext cx="7091603" cy="2326434"/>
            <a:chOff x="0" y="0"/>
            <a:chExt cx="1867747" cy="61272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867747" cy="612723"/>
            </a:xfrm>
            <a:custGeom>
              <a:avLst/>
              <a:gdLst/>
              <a:ahLst/>
              <a:cxnLst/>
              <a:rect l="l" t="t" r="r" b="b"/>
              <a:pathLst>
                <a:path w="1867747" h="612723">
                  <a:moveTo>
                    <a:pt x="0" y="0"/>
                  </a:moveTo>
                  <a:lnTo>
                    <a:pt x="1867747" y="0"/>
                  </a:lnTo>
                  <a:lnTo>
                    <a:pt x="1867747" y="612723"/>
                  </a:lnTo>
                  <a:lnTo>
                    <a:pt x="0" y="61272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CM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867747" cy="6508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960072" y="4732083"/>
            <a:ext cx="2933638" cy="314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 b="1">
                <a:solidFill>
                  <a:srgbClr val="FFFFFF"/>
                </a:solidFill>
                <a:latin typeface="Gordita Bold"/>
                <a:ea typeface="Gordita Bold"/>
                <a:cs typeface="Gordita Bold"/>
                <a:sym typeface="Gordita Bold"/>
              </a:rPr>
              <a:t>SESSION 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021650" y="7594726"/>
            <a:ext cx="4174075" cy="314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SESSION 3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025040" y="7516892"/>
            <a:ext cx="4174075" cy="314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 b="1" dirty="0">
                <a:solidFill>
                  <a:srgbClr val="FFFFFF"/>
                </a:solidFill>
                <a:latin typeface="Gordita Bold"/>
                <a:ea typeface="Gordita Bold"/>
                <a:cs typeface="Gordita Bold"/>
                <a:sym typeface="Gordita Bold"/>
              </a:rPr>
              <a:t>SESSION 4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834632" y="2761572"/>
            <a:ext cx="6241310" cy="15640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222222"/>
                </a:solidFill>
                <a:latin typeface="Inter Bold"/>
                <a:ea typeface="Inter Bold"/>
                <a:cs typeface="Inter Bold"/>
                <a:sym typeface="Inter Bold"/>
              </a:rPr>
              <a:t>Comprendre les enjeux d'un événement</a:t>
            </a:r>
          </a:p>
          <a:p>
            <a:pPr marL="388628" lvl="1" indent="-194314" algn="l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222222"/>
                </a:solidFill>
                <a:latin typeface="Inter"/>
                <a:ea typeface="Inter"/>
                <a:cs typeface="Inter"/>
                <a:sym typeface="Inter"/>
              </a:rPr>
              <a:t>les type dévenemnets </a:t>
            </a:r>
          </a:p>
          <a:p>
            <a:pPr marL="388628" lvl="1" indent="-194314" algn="l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222222"/>
                </a:solidFill>
                <a:latin typeface="Inter"/>
                <a:ea typeface="Inter"/>
                <a:cs typeface="Inter"/>
                <a:sym typeface="Inter"/>
              </a:rPr>
              <a:t>objectives </a:t>
            </a:r>
          </a:p>
          <a:p>
            <a:pPr marL="388628" lvl="1" indent="-194314" algn="l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222222"/>
                </a:solidFill>
                <a:latin typeface="Inter"/>
                <a:ea typeface="Inter"/>
                <a:cs typeface="Inter"/>
                <a:sym typeface="Inter"/>
              </a:rPr>
              <a:t>Etude de cas </a:t>
            </a:r>
          </a:p>
          <a:p>
            <a:pPr algn="l">
              <a:lnSpc>
                <a:spcPts val="2520"/>
              </a:lnSpc>
            </a:pPr>
            <a:endParaRPr lang="en-US" sz="1800">
              <a:solidFill>
                <a:srgbClr val="22222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773054" y="5140288"/>
            <a:ext cx="6241310" cy="1878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BABABA"/>
                </a:solidFill>
                <a:latin typeface="Inter Bold"/>
                <a:ea typeface="Inter Bold"/>
                <a:cs typeface="Inter Bold"/>
                <a:sym typeface="Inter Bold"/>
              </a:rPr>
              <a:t>Definir ses objectifs personnels</a:t>
            </a:r>
          </a:p>
          <a:p>
            <a:pPr marL="388628" lvl="1" indent="-194314" algn="l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BABABA"/>
                </a:solidFill>
                <a:latin typeface="Inter"/>
                <a:ea typeface="Inter"/>
                <a:cs typeface="Inter"/>
                <a:sym typeface="Inter"/>
              </a:rPr>
              <a:t>Identifier ses priorités : rencontrer des partenaires ? des investisseurs ? se faire connaître ?</a:t>
            </a:r>
          </a:p>
          <a:p>
            <a:pPr marL="388628" lvl="1" indent="-194314" algn="l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BABABA"/>
                </a:solidFill>
                <a:latin typeface="Inter"/>
                <a:ea typeface="Inter"/>
                <a:cs typeface="Inter"/>
                <a:sym typeface="Inter"/>
              </a:rPr>
              <a:t>Atelier pratique : Définir ses 3 objectifs SMART pour un événement cible</a:t>
            </a:r>
          </a:p>
          <a:p>
            <a:pPr algn="l">
              <a:lnSpc>
                <a:spcPts val="2520"/>
              </a:lnSpc>
            </a:pPr>
            <a:endParaRPr lang="en-US" sz="1800">
              <a:solidFill>
                <a:srgbClr val="BABABA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2021650" y="8077631"/>
            <a:ext cx="6241310" cy="1878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222222"/>
                </a:solidFill>
                <a:latin typeface="Inter Bold"/>
                <a:ea typeface="Inter Bold"/>
                <a:cs typeface="Inter Bold"/>
                <a:sym typeface="Inter Bold"/>
              </a:rPr>
              <a:t>Préparer ses outils</a:t>
            </a:r>
          </a:p>
          <a:p>
            <a:pPr marL="388628" lvl="1" indent="-194314" algn="l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222222"/>
                </a:solidFill>
                <a:latin typeface="Inter"/>
                <a:ea typeface="Inter"/>
                <a:cs typeface="Inter"/>
                <a:sym typeface="Inter"/>
              </a:rPr>
              <a:t>Pitch personnel (30 sec à 2 minutes)</a:t>
            </a:r>
          </a:p>
          <a:p>
            <a:pPr marL="388628" lvl="1" indent="-194314" algn="l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222222"/>
                </a:solidFill>
                <a:latin typeface="Inter"/>
                <a:ea typeface="Inter"/>
                <a:cs typeface="Inter"/>
                <a:sym typeface="Inter"/>
              </a:rPr>
              <a:t>Supports : cartes de visite, one-pager, site web à jour, LinkedIn…</a:t>
            </a:r>
          </a:p>
          <a:p>
            <a:pPr marL="388628" lvl="1" indent="-194314" algn="l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222222"/>
                </a:solidFill>
                <a:latin typeface="Inter"/>
                <a:ea typeface="Inter"/>
                <a:cs typeface="Inter"/>
                <a:sym typeface="Inter"/>
              </a:rPr>
              <a:t>Atelier : Construction d’un pitch percutant</a:t>
            </a:r>
          </a:p>
          <a:p>
            <a:pPr algn="l">
              <a:lnSpc>
                <a:spcPts val="2520"/>
              </a:lnSpc>
            </a:pPr>
            <a:endParaRPr lang="en-US" sz="1800">
              <a:solidFill>
                <a:srgbClr val="22222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0025040" y="7964034"/>
            <a:ext cx="6241310" cy="15640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 dirty="0" err="1">
                <a:solidFill>
                  <a:srgbClr val="BABABA"/>
                </a:solidFill>
                <a:latin typeface="Inter Bold"/>
                <a:ea typeface="Inter Bold"/>
                <a:cs typeface="Inter Bold"/>
                <a:sym typeface="Inter Bold"/>
              </a:rPr>
              <a:t>Budgetiser</a:t>
            </a:r>
            <a:r>
              <a:rPr lang="en-US" sz="1800" b="1" dirty="0">
                <a:solidFill>
                  <a:srgbClr val="BABABA"/>
                </a:solidFill>
                <a:latin typeface="Inter Bold"/>
                <a:ea typeface="Inter Bold"/>
                <a:cs typeface="Inter Bold"/>
                <a:sym typeface="Inter Bold"/>
              </a:rPr>
              <a:t> </a:t>
            </a:r>
            <a:r>
              <a:rPr lang="en-US" sz="1800" b="1" dirty="0" err="1">
                <a:solidFill>
                  <a:srgbClr val="BABABA"/>
                </a:solidFill>
                <a:latin typeface="Inter Bold"/>
                <a:ea typeface="Inter Bold"/>
                <a:cs typeface="Inter Bold"/>
                <a:sym typeface="Inter Bold"/>
              </a:rPr>
              <a:t>sa</a:t>
            </a:r>
            <a:r>
              <a:rPr lang="en-US" sz="1800" b="1" dirty="0">
                <a:solidFill>
                  <a:srgbClr val="BABABA"/>
                </a:solidFill>
                <a:latin typeface="Inter Bold"/>
                <a:ea typeface="Inter Bold"/>
                <a:cs typeface="Inter Bold"/>
                <a:sym typeface="Inter Bold"/>
              </a:rPr>
              <a:t> participation a un </a:t>
            </a:r>
            <a:r>
              <a:rPr lang="en-US" sz="1800" b="1" dirty="0" err="1">
                <a:solidFill>
                  <a:srgbClr val="BABABA"/>
                </a:solidFill>
                <a:latin typeface="Inter Bold"/>
                <a:ea typeface="Inter Bold"/>
                <a:cs typeface="Inter Bold"/>
                <a:sym typeface="Inter Bold"/>
              </a:rPr>
              <a:t>evenement</a:t>
            </a:r>
            <a:r>
              <a:rPr lang="en-US" sz="1800" b="1" dirty="0">
                <a:solidFill>
                  <a:srgbClr val="BABABA"/>
                </a:solidFill>
                <a:latin typeface="Inter Bold"/>
                <a:ea typeface="Inter Bold"/>
                <a:cs typeface="Inter Bold"/>
                <a:sym typeface="Inter Bold"/>
              </a:rPr>
              <a:t> </a:t>
            </a:r>
          </a:p>
          <a:p>
            <a:pPr marL="388628" lvl="1" indent="-194314" algn="l">
              <a:lnSpc>
                <a:spcPts val="2520"/>
              </a:lnSpc>
              <a:buFont typeface="Arial"/>
              <a:buChar char="•"/>
            </a:pPr>
            <a:r>
              <a:rPr lang="en-US" sz="1800" dirty="0">
                <a:solidFill>
                  <a:srgbClr val="BABABA"/>
                </a:solidFill>
                <a:latin typeface="Inter"/>
                <a:ea typeface="Inter"/>
                <a:cs typeface="Inter"/>
                <a:sym typeface="Inter"/>
              </a:rPr>
              <a:t> Les elements </a:t>
            </a:r>
            <a:r>
              <a:rPr lang="en-US" sz="1800" dirty="0" err="1">
                <a:solidFill>
                  <a:srgbClr val="BABABA"/>
                </a:solidFill>
                <a:latin typeface="Inter"/>
                <a:ea typeface="Inter"/>
                <a:cs typeface="Inter"/>
                <a:sym typeface="Inter"/>
              </a:rPr>
              <a:t>budgetaire</a:t>
            </a:r>
            <a:r>
              <a:rPr lang="en-US" sz="1800" dirty="0">
                <a:solidFill>
                  <a:srgbClr val="BABABA"/>
                </a:solidFill>
                <a:latin typeface="Inter"/>
                <a:ea typeface="Inter"/>
                <a:cs typeface="Inter"/>
                <a:sym typeface="Inter"/>
              </a:rPr>
              <a:t> d’un </a:t>
            </a:r>
            <a:r>
              <a:rPr lang="en-US" sz="1800" dirty="0" err="1">
                <a:solidFill>
                  <a:srgbClr val="BABABA"/>
                </a:solidFill>
                <a:latin typeface="Inter"/>
                <a:ea typeface="Inter"/>
                <a:cs typeface="Inter"/>
                <a:sym typeface="Inter"/>
              </a:rPr>
              <a:t>evenement</a:t>
            </a:r>
            <a:r>
              <a:rPr lang="en-US" sz="1800" dirty="0">
                <a:solidFill>
                  <a:srgbClr val="BABABA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</a:p>
          <a:p>
            <a:pPr marL="388628" lvl="1" indent="-194314" algn="l">
              <a:lnSpc>
                <a:spcPts val="2520"/>
              </a:lnSpc>
              <a:buFont typeface="Arial"/>
              <a:buChar char="•"/>
            </a:pPr>
            <a:r>
              <a:rPr lang="en-US" sz="1800" dirty="0" err="1">
                <a:solidFill>
                  <a:srgbClr val="BABABA"/>
                </a:solidFill>
                <a:latin typeface="Inter"/>
                <a:ea typeface="Inter"/>
                <a:cs typeface="Inter"/>
                <a:sym typeface="Inter"/>
              </a:rPr>
              <a:t>Optimisation</a:t>
            </a:r>
            <a:r>
              <a:rPr lang="en-US" sz="1800" dirty="0">
                <a:solidFill>
                  <a:srgbClr val="BABABA"/>
                </a:solidFill>
                <a:latin typeface="Inter"/>
                <a:ea typeface="Inter"/>
                <a:cs typeface="Inter"/>
                <a:sym typeface="Inter"/>
              </a:rPr>
              <a:t> des </a:t>
            </a:r>
            <a:r>
              <a:rPr lang="en-US" sz="1800" dirty="0" err="1">
                <a:solidFill>
                  <a:srgbClr val="BABABA"/>
                </a:solidFill>
                <a:latin typeface="Inter"/>
                <a:ea typeface="Inter"/>
                <a:cs typeface="Inter"/>
                <a:sym typeface="Inter"/>
              </a:rPr>
              <a:t>couts</a:t>
            </a:r>
            <a:r>
              <a:rPr lang="en-US" sz="1800" dirty="0">
                <a:solidFill>
                  <a:srgbClr val="BABABA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</a:p>
          <a:p>
            <a:pPr marL="388628" lvl="1" indent="-194314" algn="l">
              <a:lnSpc>
                <a:spcPts val="2520"/>
              </a:lnSpc>
              <a:buFont typeface="Arial"/>
              <a:buChar char="•"/>
            </a:pPr>
            <a:r>
              <a:rPr lang="en-US" sz="1800" dirty="0">
                <a:solidFill>
                  <a:srgbClr val="BABABA"/>
                </a:solidFill>
                <a:latin typeface="Inter"/>
                <a:ea typeface="Inter"/>
                <a:cs typeface="Inter"/>
                <a:sym typeface="Inter"/>
              </a:rPr>
              <a:t>Financer ca participation a des events </a:t>
            </a:r>
          </a:p>
          <a:p>
            <a:pPr algn="l">
              <a:lnSpc>
                <a:spcPts val="2520"/>
              </a:lnSpc>
            </a:pPr>
            <a:endParaRPr lang="en-US" sz="1800" dirty="0">
              <a:solidFill>
                <a:srgbClr val="BABABA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3" name="Group 23"/>
          <p:cNvGrpSpPr/>
          <p:nvPr/>
        </p:nvGrpSpPr>
        <p:grpSpPr>
          <a:xfrm>
            <a:off x="-792210" y="4694558"/>
            <a:ext cx="1584419" cy="1584419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6302515" y="1028700"/>
            <a:ext cx="670285" cy="670285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9" name="Freeform 29"/>
          <p:cNvSpPr/>
          <p:nvPr/>
        </p:nvSpPr>
        <p:spPr>
          <a:xfrm>
            <a:off x="-715212" y="540027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3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09486" y="2181739"/>
            <a:ext cx="10536746" cy="5928402"/>
            <a:chOff x="0" y="0"/>
            <a:chExt cx="2775110" cy="15613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75110" cy="1561390"/>
            </a:xfrm>
            <a:custGeom>
              <a:avLst/>
              <a:gdLst/>
              <a:ahLst/>
              <a:cxnLst/>
              <a:rect l="l" t="t" r="r" b="b"/>
              <a:pathLst>
                <a:path w="2775110" h="1561390">
                  <a:moveTo>
                    <a:pt x="0" y="0"/>
                  </a:moveTo>
                  <a:lnTo>
                    <a:pt x="2775110" y="0"/>
                  </a:lnTo>
                  <a:lnTo>
                    <a:pt x="2775110" y="1561390"/>
                  </a:lnTo>
                  <a:lnTo>
                    <a:pt x="0" y="1561390"/>
                  </a:ln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75110" cy="1599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834632" y="2365522"/>
            <a:ext cx="3534739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SESSION 2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792210" y="4694558"/>
            <a:ext cx="1584419" cy="158441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302515" y="1028700"/>
            <a:ext cx="670285" cy="670285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-715212" y="540027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3" name="TextBox 13"/>
          <p:cNvSpPr txBox="1"/>
          <p:nvPr/>
        </p:nvSpPr>
        <p:spPr>
          <a:xfrm>
            <a:off x="1834632" y="3594420"/>
            <a:ext cx="8574966" cy="3488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1"/>
              </a:lnSpc>
            </a:pPr>
            <a:r>
              <a:rPr lang="en-US" sz="2859" b="1" dirty="0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GÉRER SON TEMPS ET SON ÉNERGIE</a:t>
            </a:r>
          </a:p>
          <a:p>
            <a:pPr algn="ctr">
              <a:lnSpc>
                <a:spcPts val="3431"/>
              </a:lnSpc>
              <a:spcBef>
                <a:spcPct val="0"/>
              </a:spcBef>
            </a:pPr>
            <a:endParaRPr lang="en-US" sz="2859" b="1" dirty="0">
              <a:solidFill>
                <a:srgbClr val="000000"/>
              </a:solidFill>
              <a:latin typeface="Gordita Bold"/>
              <a:ea typeface="Gordita Bold"/>
              <a:cs typeface="Gordita Bold"/>
              <a:sym typeface="Gordita Bold"/>
            </a:endParaRPr>
          </a:p>
          <a:p>
            <a:pPr marL="617344" lvl="1" indent="-308672" algn="l">
              <a:lnSpc>
                <a:spcPts val="3431"/>
              </a:lnSpc>
              <a:buFont typeface="Arial"/>
              <a:buChar char="•"/>
            </a:pPr>
            <a:r>
              <a:rPr lang="en-US" sz="285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Choisir</a:t>
            </a:r>
            <a:r>
              <a:rPr lang="en-US" sz="285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les bons panels / Ateliers</a:t>
            </a:r>
          </a:p>
          <a:p>
            <a:pPr algn="l">
              <a:lnSpc>
                <a:spcPts val="3431"/>
              </a:lnSpc>
            </a:pPr>
            <a:endParaRPr lang="en-US" sz="2859" dirty="0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  <a:p>
            <a:pPr marL="617344" lvl="1" indent="-308672" algn="l">
              <a:lnSpc>
                <a:spcPts val="3431"/>
              </a:lnSpc>
              <a:buFont typeface="Arial"/>
              <a:buChar char="•"/>
            </a:pPr>
            <a:r>
              <a:rPr lang="en-US" sz="285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Savoir dire non </a:t>
            </a:r>
            <a:r>
              <a:rPr lang="en-US" sz="285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ou</a:t>
            </a:r>
            <a:r>
              <a:rPr lang="en-US" sz="285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</a:t>
            </a:r>
            <a:r>
              <a:rPr lang="en-US" sz="285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écourter</a:t>
            </a:r>
            <a:r>
              <a:rPr lang="en-US" sz="285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</a:t>
            </a:r>
            <a:r>
              <a:rPr lang="en-US" sz="285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poliment</a:t>
            </a:r>
            <a:endParaRPr lang="en-US" sz="2859" dirty="0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  <a:p>
            <a:pPr algn="l">
              <a:lnSpc>
                <a:spcPts val="3431"/>
              </a:lnSpc>
            </a:pPr>
            <a:endParaRPr lang="en-US" sz="2859" dirty="0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  <a:p>
            <a:pPr algn="l">
              <a:lnSpc>
                <a:spcPts val="3431"/>
              </a:lnSpc>
            </a:pPr>
            <a:r>
              <a:rPr lang="en-US" sz="285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  •⁠ Techniques de </a:t>
            </a:r>
            <a:r>
              <a:rPr lang="en-US" sz="285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prise</a:t>
            </a:r>
            <a:r>
              <a:rPr lang="en-US" sz="285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de note </a:t>
            </a:r>
            <a:r>
              <a:rPr lang="en-US" sz="285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efficace</a:t>
            </a:r>
            <a:endParaRPr lang="en-US" sz="2859" dirty="0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  <a:p>
            <a:pPr algn="l">
              <a:lnSpc>
                <a:spcPts val="3431"/>
              </a:lnSpc>
            </a:pPr>
            <a:endParaRPr lang="en-US" sz="2859" dirty="0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162813"/>
            <a:ext cx="5983509" cy="10595863"/>
            <a:chOff x="0" y="0"/>
            <a:chExt cx="1169022" cy="2070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69022" cy="2070155"/>
            </a:xfrm>
            <a:custGeom>
              <a:avLst/>
              <a:gdLst/>
              <a:ahLst/>
              <a:cxnLst/>
              <a:rect l="l" t="t" r="r" b="b"/>
              <a:pathLst>
                <a:path w="1169022" h="2070155">
                  <a:moveTo>
                    <a:pt x="0" y="0"/>
                  </a:moveTo>
                  <a:lnTo>
                    <a:pt x="1169022" y="0"/>
                  </a:lnTo>
                  <a:lnTo>
                    <a:pt x="1169022" y="2070155"/>
                  </a:lnTo>
                  <a:lnTo>
                    <a:pt x="0" y="2070155"/>
                  </a:lnTo>
                  <a:close/>
                </a:path>
              </a:pathLst>
            </a:custGeom>
            <a:blipFill>
              <a:blip r:embed="rId2"/>
              <a:stretch>
                <a:fillRect l="-9028" r="-9028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8408582" y="1676822"/>
            <a:ext cx="7879308" cy="2181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b="1">
                <a:solidFill>
                  <a:srgbClr val="000000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COMMENT CHOISIR SES ATELIERS ET PANELS ?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5617606" y="1171033"/>
            <a:ext cx="670285" cy="67028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388713" y="7961087"/>
            <a:ext cx="1584419" cy="158441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8627956" y="6168938"/>
            <a:ext cx="7893787" cy="989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dirty="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Qui anime le panel ?</a:t>
            </a:r>
          </a:p>
          <a:p>
            <a:pPr algn="l">
              <a:lnSpc>
                <a:spcPts val="2660"/>
              </a:lnSpc>
            </a:pPr>
            <a:r>
              <a:rPr lang="en-US" sz="1900" dirty="0" err="1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Sont</a:t>
            </a:r>
            <a:r>
              <a:rPr lang="en-US" sz="1900" dirty="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900" dirty="0" err="1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ils</a:t>
            </a:r>
            <a:r>
              <a:rPr lang="en-US" sz="1900" dirty="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900" dirty="0" err="1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pertinents</a:t>
            </a:r>
            <a:r>
              <a:rPr lang="en-US" sz="1900" dirty="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 dans ton </a:t>
            </a:r>
            <a:r>
              <a:rPr lang="en-US" sz="1900" dirty="0" err="1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secteur</a:t>
            </a:r>
            <a:r>
              <a:rPr lang="en-US" sz="1900" dirty="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 ?</a:t>
            </a:r>
          </a:p>
          <a:p>
            <a:pPr algn="l">
              <a:lnSpc>
                <a:spcPts val="2660"/>
              </a:lnSpc>
            </a:pPr>
            <a:r>
              <a:rPr lang="en-US" sz="1900" dirty="0" err="1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Veux</a:t>
            </a:r>
            <a:r>
              <a:rPr lang="en-US" sz="1900" dirty="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900" dirty="0" err="1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tu</a:t>
            </a:r>
            <a:r>
              <a:rPr lang="en-US" sz="1900" dirty="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 les </a:t>
            </a:r>
            <a:r>
              <a:rPr lang="en-US" sz="1900" dirty="0" err="1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rencontreer</a:t>
            </a:r>
            <a:r>
              <a:rPr lang="en-US" sz="1900" dirty="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 après </a:t>
            </a:r>
            <a:r>
              <a:rPr lang="en-US" sz="1900" dirty="0" err="1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l'atelier</a:t>
            </a:r>
            <a:r>
              <a:rPr lang="en-US" sz="1900" dirty="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 ?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627956" y="7876936"/>
            <a:ext cx="7893787" cy="1323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Mieux vaut </a:t>
            </a:r>
            <a:r>
              <a:rPr lang="en-US" sz="1900" b="1">
                <a:solidFill>
                  <a:srgbClr val="545454"/>
                </a:solidFill>
                <a:latin typeface="Inter Bold"/>
                <a:ea typeface="Inter Bold"/>
                <a:cs typeface="Inter Bold"/>
                <a:sym typeface="Inter Bold"/>
              </a:rPr>
              <a:t>3 bons ateliers </a:t>
            </a:r>
            <a:r>
              <a:rPr lang="en-US" sz="190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ciblés qu’un marathon de 8 conférences.</a:t>
            </a:r>
          </a:p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Laisse-toi aussi du temps pour le réseautage ou les RDV improvisés.</a:t>
            </a:r>
          </a:p>
          <a:p>
            <a:pPr algn="l">
              <a:lnSpc>
                <a:spcPts val="2660"/>
              </a:lnSpc>
            </a:pPr>
            <a:endParaRPr lang="en-US" sz="1900">
              <a:solidFill>
                <a:srgbClr val="545454"/>
              </a:solidFill>
              <a:latin typeface="Inter"/>
              <a:ea typeface="Inter"/>
              <a:cs typeface="Inter"/>
              <a:sym typeface="Inter"/>
            </a:endParaRPr>
          </a:p>
          <a:p>
            <a:pPr algn="l">
              <a:lnSpc>
                <a:spcPts val="2660"/>
              </a:lnSpc>
            </a:pPr>
            <a:endParaRPr lang="en-US" sz="1900">
              <a:solidFill>
                <a:srgbClr val="545454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8627956" y="4230361"/>
            <a:ext cx="7174941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80"/>
              </a:lnSpc>
            </a:pPr>
            <a:r>
              <a:rPr lang="en-US" sz="1900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EN FONCTION DE TES OBJECTIFS PERSONNELS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627956" y="5872789"/>
            <a:ext cx="5956825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80"/>
              </a:lnSpc>
            </a:pPr>
            <a:r>
              <a:rPr lang="en-US" sz="1900" b="1" dirty="0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QUELS SONT LES INTERVENANTS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627956" y="7553086"/>
            <a:ext cx="5426356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80"/>
              </a:lnSpc>
            </a:pPr>
            <a:r>
              <a:rPr lang="en-US" sz="1900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PREFÈRE LA QUALITÉ À LA QUANTITÉ</a:t>
            </a:r>
          </a:p>
        </p:txBody>
      </p:sp>
      <p:sp>
        <p:nvSpPr>
          <p:cNvPr id="16" name="Freeform 16"/>
          <p:cNvSpPr/>
          <p:nvPr/>
        </p:nvSpPr>
        <p:spPr>
          <a:xfrm>
            <a:off x="16898834" y="8573869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1" y="0"/>
                </a:lnTo>
                <a:lnTo>
                  <a:pt x="1888591" y="488672"/>
                </a:lnTo>
                <a:lnTo>
                  <a:pt x="0" y="4886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7" name="TextBox 17"/>
          <p:cNvSpPr txBox="1"/>
          <p:nvPr/>
        </p:nvSpPr>
        <p:spPr>
          <a:xfrm>
            <a:off x="8627956" y="4549449"/>
            <a:ext cx="7893787" cy="1323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Rencontrer des investisseurs ?</a:t>
            </a:r>
          </a:p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Apprendre sur un sujet spécifique ?</a:t>
            </a:r>
          </a:p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Identifier des partenaires ?</a:t>
            </a:r>
          </a:p>
          <a:p>
            <a:pPr algn="l">
              <a:lnSpc>
                <a:spcPts val="2660"/>
              </a:lnSpc>
            </a:pPr>
            <a:endParaRPr lang="en-US" sz="1900">
              <a:solidFill>
                <a:srgbClr val="545454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8627956" y="8827730"/>
            <a:ext cx="5426356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80"/>
              </a:lnSpc>
            </a:pPr>
            <a:r>
              <a:rPr lang="en-US" sz="1900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UTILISE LES OUTILS DE L'ÉVÈNEMENT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627956" y="9220200"/>
            <a:ext cx="7893787" cy="65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Application, Site Web ou Réseaux Sociaux</a:t>
            </a:r>
          </a:p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Groupes Whatsapp, Slack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17606" y="1171033"/>
            <a:ext cx="670285" cy="670285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610676"/>
            <a:ext cx="1623714" cy="1584419"/>
            <a:chOff x="0" y="0"/>
            <a:chExt cx="832958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32958" cy="812800"/>
            </a:xfrm>
            <a:custGeom>
              <a:avLst/>
              <a:gdLst/>
              <a:ahLst/>
              <a:cxnLst/>
              <a:rect l="l" t="t" r="r" b="b"/>
              <a:pathLst>
                <a:path w="832958" h="812800">
                  <a:moveTo>
                    <a:pt x="416479" y="0"/>
                  </a:moveTo>
                  <a:cubicBezTo>
                    <a:pt x="186464" y="0"/>
                    <a:pt x="0" y="181951"/>
                    <a:pt x="0" y="406400"/>
                  </a:cubicBezTo>
                  <a:cubicBezTo>
                    <a:pt x="0" y="630849"/>
                    <a:pt x="186464" y="812800"/>
                    <a:pt x="416479" y="812800"/>
                  </a:cubicBezTo>
                  <a:cubicBezTo>
                    <a:pt x="646494" y="812800"/>
                    <a:pt x="832958" y="630849"/>
                    <a:pt x="832958" y="406400"/>
                  </a:cubicBezTo>
                  <a:cubicBezTo>
                    <a:pt x="832958" y="181951"/>
                    <a:pt x="646494" y="0"/>
                    <a:pt x="416479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8090" y="76200"/>
              <a:ext cx="676778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6898834" y="8573869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1" y="0"/>
                </a:lnTo>
                <a:lnTo>
                  <a:pt x="1888591" y="488672"/>
                </a:lnTo>
                <a:lnTo>
                  <a:pt x="0" y="4886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9" name="TextBox 9"/>
          <p:cNvSpPr txBox="1"/>
          <p:nvPr/>
        </p:nvSpPr>
        <p:spPr>
          <a:xfrm>
            <a:off x="620659" y="548068"/>
            <a:ext cx="17667341" cy="1285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 b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SAVOIR DIRE OUI INTELLIGEMMENT OU NON EN ÉCOURTANT POLIMENT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904652" y="1972678"/>
            <a:ext cx="15119001" cy="7868771"/>
            <a:chOff x="0" y="0"/>
            <a:chExt cx="3981959" cy="207243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981959" cy="2072433"/>
            </a:xfrm>
            <a:custGeom>
              <a:avLst/>
              <a:gdLst/>
              <a:ahLst/>
              <a:cxnLst/>
              <a:rect l="l" t="t" r="r" b="b"/>
              <a:pathLst>
                <a:path w="3981959" h="2072433">
                  <a:moveTo>
                    <a:pt x="0" y="0"/>
                  </a:moveTo>
                  <a:lnTo>
                    <a:pt x="3981959" y="0"/>
                  </a:lnTo>
                  <a:lnTo>
                    <a:pt x="3981959" y="2072433"/>
                  </a:lnTo>
                  <a:lnTo>
                    <a:pt x="0" y="2072433"/>
                  </a:lnTo>
                  <a:close/>
                </a:path>
              </a:pathLst>
            </a:custGeom>
            <a:gradFill rotWithShape="1">
              <a:gsLst>
                <a:gs pos="0">
                  <a:srgbClr val="FFDE59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M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66675"/>
              <a:ext cx="3981959" cy="21391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179"/>
                </a:lnSpc>
              </a:pPr>
              <a:r>
                <a:rPr lang="en-US" sz="3699" b="1" dirty="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Savoir dire OUI </a:t>
              </a:r>
              <a:r>
                <a:rPr lang="en-US" sz="3699" b="1" dirty="0" err="1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intelligemment</a:t>
              </a:r>
              <a:endParaRPr lang="en-US" sz="36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endParaRPr>
            </a:p>
            <a:p>
              <a:pPr algn="ctr">
                <a:lnSpc>
                  <a:spcPts val="5179"/>
                </a:lnSpc>
              </a:pPr>
              <a:endParaRPr lang="en-US" sz="36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endParaRPr>
            </a:p>
            <a:p>
              <a:pPr marL="669283" lvl="1" indent="-334641" algn="l">
                <a:lnSpc>
                  <a:spcPts val="4339"/>
                </a:lnSpc>
                <a:buFont typeface="Arial"/>
                <a:buChar char="•"/>
              </a:pPr>
              <a:r>
                <a:rPr lang="en-US" sz="30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✔️ </a:t>
              </a:r>
              <a:r>
                <a:rPr lang="en-US" sz="30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Dites</a:t>
              </a:r>
              <a:r>
                <a:rPr lang="en-US" sz="30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"</a:t>
              </a:r>
              <a:r>
                <a:rPr lang="en-US" sz="30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oui</a:t>
              </a:r>
              <a:r>
                <a:rPr lang="en-US" sz="30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" </a:t>
              </a:r>
              <a:r>
                <a:rPr lang="en-US" sz="30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quand</a:t>
              </a:r>
              <a:r>
                <a:rPr lang="en-US" sz="30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30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l’échange</a:t>
              </a:r>
              <a:r>
                <a:rPr lang="en-US" sz="30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correspond à </a:t>
              </a:r>
              <a:r>
                <a:rPr lang="en-US" sz="30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vos</a:t>
              </a:r>
              <a:r>
                <a:rPr lang="en-US" sz="30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30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objectifs</a:t>
              </a:r>
              <a:endParaRPr lang="en-US" sz="30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endParaRPr>
            </a:p>
            <a:p>
              <a:pPr algn="l">
                <a:lnSpc>
                  <a:spcPts val="4339"/>
                </a:lnSpc>
              </a:pPr>
              <a:endParaRPr lang="en-US" sz="30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endParaRPr>
            </a:p>
            <a:p>
              <a:pPr marL="669283" lvl="1" indent="-334641" algn="l">
                <a:lnSpc>
                  <a:spcPts val="4339"/>
                </a:lnSpc>
                <a:buFont typeface="Arial"/>
                <a:buChar char="•"/>
              </a:pPr>
              <a:r>
                <a:rPr lang="en-US" sz="30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✔️ </a:t>
              </a:r>
              <a:r>
                <a:rPr lang="en-US" sz="30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Acceptez</a:t>
              </a:r>
              <a:r>
                <a:rPr lang="en-US" sz="30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les discussions </a:t>
              </a:r>
              <a:r>
                <a:rPr lang="en-US" sz="30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imprévues</a:t>
              </a:r>
              <a:r>
                <a:rPr lang="en-US" sz="30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30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si</a:t>
              </a:r>
              <a:r>
                <a:rPr lang="en-US" sz="30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30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elles</a:t>
              </a:r>
              <a:r>
                <a:rPr lang="en-US" sz="30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30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semblent</a:t>
              </a:r>
              <a:r>
                <a:rPr lang="en-US" sz="30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30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porteuses</a:t>
              </a:r>
              <a:endParaRPr lang="en-US" sz="30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endParaRPr>
            </a:p>
            <a:p>
              <a:pPr algn="l">
                <a:lnSpc>
                  <a:spcPts val="4339"/>
                </a:lnSpc>
              </a:pPr>
              <a:endParaRPr lang="en-US" sz="30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endParaRPr>
            </a:p>
            <a:p>
              <a:pPr marL="669283" lvl="1" indent="-334641" algn="l">
                <a:lnSpc>
                  <a:spcPts val="4339"/>
                </a:lnSpc>
                <a:buFont typeface="Arial"/>
                <a:buChar char="•"/>
              </a:pPr>
              <a:r>
                <a:rPr lang="en-US" sz="30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✔️ </a:t>
              </a:r>
              <a:r>
                <a:rPr lang="en-US" sz="30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Proposez</a:t>
              </a:r>
              <a:r>
                <a:rPr lang="en-US" sz="30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un </a:t>
              </a:r>
              <a:r>
                <a:rPr lang="en-US" sz="30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rendez-vous</a:t>
              </a:r>
              <a:r>
                <a:rPr lang="en-US" sz="30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plus </a:t>
              </a:r>
              <a:r>
                <a:rPr lang="en-US" sz="30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structuré</a:t>
              </a:r>
              <a:r>
                <a:rPr lang="en-US" sz="30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30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si</a:t>
              </a:r>
              <a:r>
                <a:rPr lang="en-US" sz="30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la conversation </a:t>
              </a:r>
              <a:r>
                <a:rPr lang="en-US" sz="30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devient</a:t>
              </a:r>
              <a:r>
                <a:rPr lang="en-US" sz="30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trop longue</a:t>
              </a:r>
            </a:p>
            <a:p>
              <a:pPr algn="l">
                <a:lnSpc>
                  <a:spcPts val="4339"/>
                </a:lnSpc>
              </a:pPr>
              <a:endParaRPr lang="en-US" sz="30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endParaRPr>
            </a:p>
            <a:p>
              <a:pPr algn="l">
                <a:lnSpc>
                  <a:spcPts val="4339"/>
                </a:lnSpc>
              </a:pPr>
              <a:r>
                <a:rPr lang="en-US" sz="30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Exemple</a:t>
              </a:r>
              <a:r>
                <a:rPr lang="en-US" sz="30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: « </a:t>
              </a:r>
              <a:r>
                <a:rPr lang="en-US" sz="3099" b="1" dirty="0" err="1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J’aimerais</a:t>
              </a:r>
              <a:r>
                <a:rPr lang="en-US" sz="3099" b="1" dirty="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</a:t>
              </a:r>
              <a:r>
                <a:rPr lang="en-US" sz="3099" b="1" dirty="0" err="1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vraiment</a:t>
              </a:r>
              <a:r>
                <a:rPr lang="en-US" sz="3099" b="1" dirty="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</a:t>
              </a:r>
              <a:r>
                <a:rPr lang="en-US" sz="3099" b="1" dirty="0" err="1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en</a:t>
              </a:r>
              <a:r>
                <a:rPr lang="en-US" sz="3099" b="1" dirty="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</a:t>
              </a:r>
              <a:r>
                <a:rPr lang="en-US" sz="3099" b="1" dirty="0" err="1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discuter</a:t>
              </a:r>
              <a:r>
                <a:rPr lang="en-US" sz="3099" b="1" dirty="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plus </a:t>
              </a:r>
              <a:r>
                <a:rPr lang="en-US" sz="3099" b="1" dirty="0" err="1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en</a:t>
              </a:r>
              <a:r>
                <a:rPr lang="en-US" sz="3099" b="1" dirty="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</a:t>
              </a:r>
              <a:r>
                <a:rPr lang="en-US" sz="3099" b="1" dirty="0" err="1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détail</a:t>
              </a:r>
              <a:r>
                <a:rPr lang="en-US" sz="3099" b="1" dirty="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. Est-</a:t>
              </a:r>
              <a:r>
                <a:rPr lang="en-US" sz="3099" b="1" dirty="0" err="1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ce</a:t>
              </a:r>
              <a:r>
                <a:rPr lang="en-US" sz="3099" b="1" dirty="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</a:t>
              </a:r>
              <a:r>
                <a:rPr lang="en-US" sz="3099" b="1" dirty="0" err="1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qu’on</a:t>
              </a:r>
              <a:r>
                <a:rPr lang="en-US" sz="3099" b="1" dirty="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</a:t>
              </a:r>
              <a:r>
                <a:rPr lang="en-US" sz="3099" b="1" dirty="0" err="1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peut</a:t>
              </a:r>
              <a:r>
                <a:rPr lang="en-US" sz="3099" b="1" dirty="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    programmer un court </a:t>
              </a:r>
              <a:r>
                <a:rPr lang="en-US" sz="3099" b="1" dirty="0" err="1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échange</a:t>
              </a:r>
              <a:r>
                <a:rPr lang="en-US" sz="3099" b="1" dirty="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après le panel ?</a:t>
              </a:r>
              <a:r>
                <a:rPr lang="en-US" sz="30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»</a:t>
              </a:r>
            </a:p>
            <a:p>
              <a:pPr algn="l">
                <a:lnSpc>
                  <a:spcPts val="4199"/>
                </a:lnSpc>
                <a:spcBef>
                  <a:spcPct val="0"/>
                </a:spcBef>
              </a:pPr>
              <a:endParaRPr lang="en-US" sz="30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endParaRP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17606" y="1171033"/>
            <a:ext cx="670285" cy="670285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6898834" y="8573869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1" y="0"/>
                </a:lnTo>
                <a:lnTo>
                  <a:pt x="1888591" y="488672"/>
                </a:lnTo>
                <a:lnTo>
                  <a:pt x="0" y="4886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9" name="TextBox 9"/>
          <p:cNvSpPr txBox="1"/>
          <p:nvPr/>
        </p:nvSpPr>
        <p:spPr>
          <a:xfrm>
            <a:off x="620659" y="548068"/>
            <a:ext cx="17667341" cy="1285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SAVOIR DIRE OUI INTELLIGEMMENT OU NON EN ECOURTANT POLIMENT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209759" y="1638300"/>
            <a:ext cx="15868482" cy="8485693"/>
            <a:chOff x="-3086" y="-76200"/>
            <a:chExt cx="4072734" cy="2234915"/>
          </a:xfrm>
        </p:grpSpPr>
        <p:sp>
          <p:nvSpPr>
            <p:cNvPr id="11" name="Freeform 11"/>
            <p:cNvSpPr/>
            <p:nvPr/>
          </p:nvSpPr>
          <p:spPr>
            <a:xfrm>
              <a:off x="-3086" y="14608"/>
              <a:ext cx="4069648" cy="2144107"/>
            </a:xfrm>
            <a:custGeom>
              <a:avLst/>
              <a:gdLst/>
              <a:ahLst/>
              <a:cxnLst/>
              <a:rect l="l" t="t" r="r" b="b"/>
              <a:pathLst>
                <a:path w="4069648" h="2144107">
                  <a:moveTo>
                    <a:pt x="0" y="0"/>
                  </a:moveTo>
                  <a:lnTo>
                    <a:pt x="4069648" y="0"/>
                  </a:lnTo>
                  <a:lnTo>
                    <a:pt x="4069648" y="2144107"/>
                  </a:lnTo>
                  <a:lnTo>
                    <a:pt x="0" y="2144107"/>
                  </a:lnTo>
                  <a:close/>
                </a:path>
              </a:pathLst>
            </a:custGeom>
            <a:gradFill rotWithShape="1">
              <a:gsLst>
                <a:gs pos="0">
                  <a:srgbClr val="FFDE59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M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76200"/>
              <a:ext cx="4069648" cy="22203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459"/>
                </a:lnSpc>
              </a:pPr>
              <a:r>
                <a:rPr lang="en-US" sz="3899" b="1" dirty="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Savoir dire NON </a:t>
              </a:r>
              <a:r>
                <a:rPr lang="en-US" sz="3899" b="1" dirty="0" err="1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ou</a:t>
              </a:r>
              <a:r>
                <a:rPr lang="en-US" sz="3899" b="1" dirty="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</a:t>
              </a:r>
              <a:r>
                <a:rPr lang="en-US" sz="3899" b="1" dirty="0" err="1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écourter</a:t>
              </a:r>
              <a:r>
                <a:rPr lang="en-US" sz="3899" b="1" dirty="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</a:t>
              </a:r>
              <a:r>
                <a:rPr lang="en-US" sz="3899" b="1" dirty="0" err="1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poliment</a:t>
              </a:r>
              <a:endParaRPr lang="en-US" sz="38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endParaRPr>
            </a:p>
            <a:p>
              <a:pPr algn="l">
                <a:lnSpc>
                  <a:spcPts val="3919"/>
                </a:lnSpc>
              </a:pPr>
              <a:endParaRPr lang="en-US" sz="38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endParaRPr>
            </a:p>
            <a:p>
              <a:pPr algn="l">
                <a:lnSpc>
                  <a:spcPts val="3919"/>
                </a:lnSpc>
              </a:pP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❌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Vous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n’êtes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pas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obligé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de tout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écouter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jusqu’au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bout</a:t>
              </a:r>
            </a:p>
            <a:p>
              <a:pPr algn="l">
                <a:lnSpc>
                  <a:spcPts val="3919"/>
                </a:lnSpc>
              </a:pPr>
              <a:endParaRPr lang="en-US" sz="27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endParaRPr>
            </a:p>
            <a:p>
              <a:pPr algn="l">
                <a:lnSpc>
                  <a:spcPts val="3919"/>
                </a:lnSpc>
              </a:pP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❌ Ne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vous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enfermez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pas dans des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échanges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sans pertinence</a:t>
              </a:r>
            </a:p>
            <a:p>
              <a:pPr algn="l">
                <a:lnSpc>
                  <a:spcPts val="3779"/>
                </a:lnSpc>
              </a:pPr>
              <a:endParaRPr lang="en-US" sz="27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endParaRPr>
            </a:p>
            <a:p>
              <a:pPr algn="l">
                <a:lnSpc>
                  <a:spcPts val="3919"/>
                </a:lnSpc>
              </a:pPr>
              <a:endParaRPr lang="en-US" sz="27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endParaRPr>
            </a:p>
            <a:p>
              <a:pPr algn="l">
                <a:lnSpc>
                  <a:spcPts val="3919"/>
                </a:lnSpc>
              </a:pP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Exemples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de phrases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utiles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:</a:t>
              </a:r>
            </a:p>
            <a:p>
              <a:pPr algn="l">
                <a:lnSpc>
                  <a:spcPts val="3919"/>
                </a:lnSpc>
              </a:pPr>
              <a:endParaRPr lang="en-US" sz="27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endParaRPr>
            </a:p>
            <a:p>
              <a:pPr marL="604515" lvl="1" indent="-302257" algn="l">
                <a:lnSpc>
                  <a:spcPts val="3919"/>
                </a:lnSpc>
                <a:buFont typeface="Arial"/>
                <a:buChar char="•"/>
              </a:pP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« Merci beaucoup, je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vais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devoir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rejoindre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un atelier.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Puis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-je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vous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ajouter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sur LinkedIn ? »</a:t>
              </a:r>
            </a:p>
            <a:p>
              <a:pPr marL="604515" lvl="1" indent="-302257" algn="l">
                <a:lnSpc>
                  <a:spcPts val="3919"/>
                </a:lnSpc>
                <a:buFont typeface="Arial"/>
                <a:buChar char="•"/>
              </a:pPr>
              <a:endParaRPr lang="en-US" sz="27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endParaRPr>
            </a:p>
            <a:p>
              <a:pPr marL="604515" lvl="1" indent="-302257" algn="l">
                <a:lnSpc>
                  <a:spcPts val="3919"/>
                </a:lnSpc>
                <a:buFont typeface="Arial"/>
                <a:buChar char="•"/>
              </a:pP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« Je ne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veux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pas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vous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retenir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trop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longtemps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, je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vous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laisse ma carte. »</a:t>
              </a:r>
            </a:p>
            <a:p>
              <a:pPr marL="604515" lvl="1" indent="-302257" algn="l">
                <a:lnSpc>
                  <a:spcPts val="3919"/>
                </a:lnSpc>
                <a:buFont typeface="Arial"/>
                <a:buChar char="•"/>
              </a:pPr>
              <a:endParaRPr lang="en-US" sz="27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endParaRPr>
            </a:p>
            <a:p>
              <a:pPr marL="604515" lvl="1" indent="-302257" algn="l">
                <a:lnSpc>
                  <a:spcPts val="3919"/>
                </a:lnSpc>
                <a:buFont typeface="Arial"/>
                <a:buChar char="•"/>
              </a:pP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« Très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intéressant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, je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dois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avancer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sur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mon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planning. À </a:t>
              </a:r>
              <a:r>
                <a:rPr lang="en-US" sz="2799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bientôt</a:t>
              </a:r>
              <a:r>
                <a:rPr lang="en-US" sz="2799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! »</a:t>
              </a:r>
            </a:p>
            <a:p>
              <a:pPr algn="l">
                <a:lnSpc>
                  <a:spcPts val="3219"/>
                </a:lnSpc>
                <a:spcBef>
                  <a:spcPct val="0"/>
                </a:spcBef>
              </a:pPr>
              <a:endParaRPr lang="en-US" sz="27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946722"/>
            <a:ext cx="1623714" cy="1584419"/>
            <a:chOff x="0" y="0"/>
            <a:chExt cx="832958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32958" cy="812800"/>
            </a:xfrm>
            <a:custGeom>
              <a:avLst/>
              <a:gdLst/>
              <a:ahLst/>
              <a:cxnLst/>
              <a:rect l="l" t="t" r="r" b="b"/>
              <a:pathLst>
                <a:path w="832958" h="812800">
                  <a:moveTo>
                    <a:pt x="416479" y="0"/>
                  </a:moveTo>
                  <a:cubicBezTo>
                    <a:pt x="186464" y="0"/>
                    <a:pt x="0" y="181951"/>
                    <a:pt x="0" y="406400"/>
                  </a:cubicBezTo>
                  <a:cubicBezTo>
                    <a:pt x="0" y="630849"/>
                    <a:pt x="186464" y="812800"/>
                    <a:pt x="416479" y="812800"/>
                  </a:cubicBezTo>
                  <a:cubicBezTo>
                    <a:pt x="646494" y="812800"/>
                    <a:pt x="832958" y="630849"/>
                    <a:pt x="832958" y="406400"/>
                  </a:cubicBezTo>
                  <a:cubicBezTo>
                    <a:pt x="832958" y="181951"/>
                    <a:pt x="646494" y="0"/>
                    <a:pt x="416479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8090" y="76200"/>
              <a:ext cx="676778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162813"/>
            <a:ext cx="5983509" cy="10595863"/>
            <a:chOff x="0" y="0"/>
            <a:chExt cx="1169022" cy="2070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69022" cy="2070155"/>
            </a:xfrm>
            <a:custGeom>
              <a:avLst/>
              <a:gdLst/>
              <a:ahLst/>
              <a:cxnLst/>
              <a:rect l="l" t="t" r="r" b="b"/>
              <a:pathLst>
                <a:path w="1169022" h="2070155">
                  <a:moveTo>
                    <a:pt x="0" y="0"/>
                  </a:moveTo>
                  <a:lnTo>
                    <a:pt x="1169022" y="0"/>
                  </a:lnTo>
                  <a:lnTo>
                    <a:pt x="1169022" y="2070155"/>
                  </a:lnTo>
                  <a:lnTo>
                    <a:pt x="0" y="2070155"/>
                  </a:lnTo>
                  <a:close/>
                </a:path>
              </a:pathLst>
            </a:custGeom>
            <a:blipFill>
              <a:blip r:embed="rId2"/>
              <a:stretch>
                <a:fillRect l="-9028" r="-9028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8305800" y="1049816"/>
            <a:ext cx="8331190" cy="1457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b="1" dirty="0">
                <a:solidFill>
                  <a:srgbClr val="000000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PRISE DE NOTE EFFICACE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5617606" y="1171033"/>
            <a:ext cx="670285" cy="67028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388713" y="7961087"/>
            <a:ext cx="1584419" cy="158441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7931258" y="3467100"/>
            <a:ext cx="7648312" cy="3406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 algn="l">
              <a:lnSpc>
                <a:spcPts val="2879"/>
              </a:lnSpc>
              <a:buFont typeface="Arial"/>
              <a:buChar char="•"/>
            </a:pPr>
            <a:r>
              <a:rPr lang="en-US" sz="2000" b="1" dirty="0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CAPTURER LES IDÉES CLÉS, PAS TOUT MOT À MOT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931258" y="4236559"/>
            <a:ext cx="9574673" cy="56006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 algn="l">
              <a:lnSpc>
                <a:spcPts val="2879"/>
              </a:lnSpc>
              <a:buFont typeface="Arial"/>
              <a:buChar char="•"/>
            </a:pPr>
            <a:r>
              <a:rPr lang="en-US" sz="2000" b="1" dirty="0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GARDER DES TRACES ACTIONNABLES</a:t>
            </a:r>
          </a:p>
          <a:p>
            <a:pPr marL="259080" lvl="1" algn="l">
              <a:lnSpc>
                <a:spcPts val="2879"/>
              </a:lnSpc>
            </a:pPr>
            <a:r>
              <a:rPr lang="en-US" sz="280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Prendre des notes qui </a:t>
            </a:r>
            <a:r>
              <a:rPr lang="en-US" sz="2800" u="none" strike="noStrike" dirty="0" err="1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débouchent</a:t>
            </a:r>
            <a:r>
              <a:rPr lang="en-US" sz="280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 sur </a:t>
            </a:r>
            <a:r>
              <a:rPr lang="en-US" sz="2800" u="none" strike="noStrike" dirty="0" err="1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une</a:t>
            </a:r>
            <a:r>
              <a:rPr lang="en-US" sz="280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 action concrète que </a:t>
            </a:r>
            <a:r>
              <a:rPr lang="en-US" sz="2800" u="none" strike="noStrike" dirty="0" err="1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tu</a:t>
            </a:r>
            <a:r>
              <a:rPr lang="en-US" sz="280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 </a:t>
            </a:r>
            <a:r>
              <a:rPr lang="en-US" sz="2800" u="none" strike="noStrike" dirty="0" err="1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peux</a:t>
            </a:r>
            <a:r>
              <a:rPr lang="en-US" sz="280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 </a:t>
            </a:r>
            <a:r>
              <a:rPr lang="en-US" sz="2800" u="none" strike="noStrike" dirty="0" err="1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réaliser</a:t>
            </a:r>
            <a:r>
              <a:rPr lang="en-US" sz="280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 après </a:t>
            </a:r>
            <a:r>
              <a:rPr lang="en-US" sz="2800" u="none" strike="noStrike" dirty="0" err="1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l’événement</a:t>
            </a:r>
            <a:r>
              <a:rPr lang="en-US" sz="280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.</a:t>
            </a:r>
          </a:p>
          <a:p>
            <a:pPr algn="l"/>
            <a:r>
              <a:rPr lang="en-US" sz="280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    </a:t>
            </a:r>
            <a:r>
              <a:rPr lang="en-US" sz="2800" u="none" strike="noStrike" dirty="0" err="1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Exemple</a:t>
            </a:r>
            <a:r>
              <a:rPr lang="en-US" sz="280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 </a:t>
            </a:r>
            <a:r>
              <a:rPr lang="en-US" sz="2800" u="none" strike="noStrike" dirty="0" err="1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concret</a:t>
            </a:r>
            <a:r>
              <a:rPr lang="en-US" sz="280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 :</a:t>
            </a:r>
          </a:p>
          <a:p>
            <a:pPr algn="l"/>
            <a:r>
              <a:rPr lang="en-US" sz="280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    </a:t>
            </a:r>
            <a:r>
              <a:rPr lang="en-US" sz="2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❌</a:t>
            </a:r>
            <a:r>
              <a:rPr lang="en-US" sz="24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800" b="1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NOTE PASSIVE </a:t>
            </a:r>
            <a:r>
              <a:rPr lang="en-US" sz="280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rdia New" panose="020B0304020202020204" pitchFamily="34" charset="-34"/>
                <a:cs typeface="Cordia New" panose="020B0304020202020204" pitchFamily="34" charset="-34"/>
              </a:rPr>
              <a:t> </a:t>
            </a:r>
            <a: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“</a:t>
            </a:r>
            <a:r>
              <a:rPr lang="en-US" sz="2800" dirty="0" err="1">
                <a:latin typeface="Cordia New" panose="020B0304020202020204" pitchFamily="34" charset="-34"/>
                <a:cs typeface="Cordia New" panose="020B0304020202020204" pitchFamily="34" charset="-34"/>
              </a:rPr>
              <a:t>Intervenant</a:t>
            </a:r>
            <a: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 a </a:t>
            </a:r>
            <a:r>
              <a:rPr lang="en-US" sz="2800" dirty="0" err="1">
                <a:latin typeface="Cordia New" panose="020B0304020202020204" pitchFamily="34" charset="-34"/>
                <a:cs typeface="Cordia New" panose="020B0304020202020204" pitchFamily="34" charset="-34"/>
              </a:rPr>
              <a:t>parlé</a:t>
            </a:r>
            <a: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 du </a:t>
            </a:r>
            <a:r>
              <a:rPr lang="en-US" sz="2800" dirty="0" err="1">
                <a:latin typeface="Cordia New" panose="020B0304020202020204" pitchFamily="34" charset="-34"/>
                <a:cs typeface="Cordia New" panose="020B0304020202020204" pitchFamily="34" charset="-34"/>
              </a:rPr>
              <a:t>financement</a:t>
            </a:r>
            <a: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 non-</a:t>
            </a:r>
            <a:r>
              <a:rPr lang="en-US" sz="2800" dirty="0" err="1">
                <a:latin typeface="Cordia New" panose="020B0304020202020204" pitchFamily="34" charset="-34"/>
                <a:cs typeface="Cordia New" panose="020B0304020202020204" pitchFamily="34" charset="-34"/>
              </a:rPr>
              <a:t>dilutif</a:t>
            </a:r>
            <a: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.”</a:t>
            </a:r>
          </a:p>
          <a:p>
            <a:pPr algn="l"/>
            <a: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    Tu </a:t>
            </a:r>
            <a:r>
              <a:rPr lang="en-US" sz="2800" dirty="0" err="1">
                <a:latin typeface="Cordia New" panose="020B0304020202020204" pitchFamily="34" charset="-34"/>
                <a:cs typeface="Cordia New" panose="020B0304020202020204" pitchFamily="34" charset="-34"/>
              </a:rPr>
              <a:t>risques</a:t>
            </a:r>
            <a: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 de ne jamais y </a:t>
            </a:r>
            <a:r>
              <a:rPr lang="en-US" sz="2800" dirty="0" err="1">
                <a:latin typeface="Cordia New" panose="020B0304020202020204" pitchFamily="34" charset="-34"/>
                <a:cs typeface="Cordia New" panose="020B0304020202020204" pitchFamily="34" charset="-34"/>
              </a:rPr>
              <a:t>revenir</a:t>
            </a:r>
            <a: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…</a:t>
            </a:r>
          </a:p>
          <a:p>
            <a:pPr algn="l"/>
            <a:r>
              <a:rPr lang="en-CM" sz="280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    </a:t>
            </a:r>
            <a:r>
              <a:rPr lang="en-CM" sz="200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✅ </a:t>
            </a:r>
            <a:r>
              <a:rPr lang="en-US" sz="2800" b="1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NOTE ACTIONNABLE </a:t>
            </a:r>
            <a:r>
              <a:rPr lang="en-US" sz="280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:</a:t>
            </a:r>
          </a:p>
          <a:p>
            <a: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    “</a:t>
            </a:r>
            <a:r>
              <a:rPr lang="en-US" sz="2800" dirty="0" err="1">
                <a:latin typeface="Cordia New" panose="020B0304020202020204" pitchFamily="34" charset="-34"/>
                <a:cs typeface="Cordia New" panose="020B0304020202020204" pitchFamily="34" charset="-34"/>
              </a:rPr>
              <a:t>Regarder</a:t>
            </a:r>
            <a: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 les </a:t>
            </a:r>
            <a:r>
              <a:rPr lang="en-US" sz="2800" dirty="0" err="1">
                <a:latin typeface="Cordia New" panose="020B0304020202020204" pitchFamily="34" charset="-34"/>
                <a:cs typeface="Cordia New" panose="020B0304020202020204" pitchFamily="34" charset="-34"/>
              </a:rPr>
              <a:t>opportunités</a:t>
            </a:r>
            <a: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 de </a:t>
            </a:r>
            <a:r>
              <a:rPr lang="en-US" sz="2800" dirty="0" err="1">
                <a:latin typeface="Cordia New" panose="020B0304020202020204" pitchFamily="34" charset="-34"/>
                <a:cs typeface="Cordia New" panose="020B0304020202020204" pitchFamily="34" charset="-34"/>
              </a:rPr>
              <a:t>financement</a:t>
            </a:r>
            <a: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 non-</a:t>
            </a:r>
            <a:r>
              <a:rPr lang="en-US" sz="2800" dirty="0" err="1">
                <a:latin typeface="Cordia New" panose="020B0304020202020204" pitchFamily="34" charset="-34"/>
                <a:cs typeface="Cordia New" panose="020B0304020202020204" pitchFamily="34" charset="-34"/>
              </a:rPr>
              <a:t>dilutif</a:t>
            </a:r>
            <a: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 </a:t>
            </a:r>
            <a:r>
              <a:rPr lang="en-US" sz="2800" dirty="0" err="1">
                <a:latin typeface="Cordia New" panose="020B0304020202020204" pitchFamily="34" charset="-34"/>
                <a:cs typeface="Cordia New" panose="020B0304020202020204" pitchFamily="34" charset="-34"/>
              </a:rPr>
              <a:t>mentionnées</a:t>
            </a:r>
            <a: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 par </a:t>
            </a:r>
            <a:r>
              <a:rPr lang="en-US" sz="2800" dirty="0" err="1">
                <a:latin typeface="Cordia New" panose="020B0304020202020204" pitchFamily="34" charset="-34"/>
                <a:cs typeface="Cordia New" panose="020B0304020202020204" pitchFamily="34" charset="-34"/>
              </a:rPr>
              <a:t>Mme</a:t>
            </a:r>
            <a: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 </a:t>
            </a:r>
            <a:r>
              <a:rPr lang="en-US" sz="2800" dirty="0" err="1">
                <a:latin typeface="Cordia New" panose="020B0304020202020204" pitchFamily="34" charset="-34"/>
                <a:cs typeface="Cordia New" panose="020B0304020202020204" pitchFamily="34" charset="-34"/>
              </a:rPr>
              <a:t>Toko</a:t>
            </a:r>
            <a: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 (ANPTIC). Lui </a:t>
            </a:r>
            <a:r>
              <a:rPr lang="en-US" sz="2800" dirty="0" err="1">
                <a:latin typeface="Cordia New" panose="020B0304020202020204" pitchFamily="34" charset="-34"/>
                <a:cs typeface="Cordia New" panose="020B0304020202020204" pitchFamily="34" charset="-34"/>
              </a:rPr>
              <a:t>écrire</a:t>
            </a:r>
            <a: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 pour demander la </a:t>
            </a:r>
            <a:r>
              <a:rPr lang="en-US" sz="2800" dirty="0" err="1">
                <a:latin typeface="Cordia New" panose="020B0304020202020204" pitchFamily="34" charset="-34"/>
                <a:cs typeface="Cordia New" panose="020B0304020202020204" pitchFamily="34" charset="-34"/>
              </a:rPr>
              <a:t>liste</a:t>
            </a:r>
            <a: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.”</a:t>
            </a:r>
            <a:b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</a:br>
            <a: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    </a:t>
            </a:r>
            <a:r>
              <a:rPr lang="en-CM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👉 </a:t>
            </a:r>
            <a: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Tu </a:t>
            </a:r>
            <a:r>
              <a:rPr lang="en-US" sz="2800" dirty="0" err="1">
                <a:latin typeface="Cordia New" panose="020B0304020202020204" pitchFamily="34" charset="-34"/>
                <a:cs typeface="Cordia New" panose="020B0304020202020204" pitchFamily="34" charset="-34"/>
              </a:rPr>
              <a:t>sais</a:t>
            </a:r>
            <a: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 </a:t>
            </a:r>
            <a:r>
              <a:rPr lang="en-US" sz="2800" dirty="0" err="1">
                <a:latin typeface="Cordia New" panose="020B0304020202020204" pitchFamily="34" charset="-34"/>
                <a:cs typeface="Cordia New" panose="020B0304020202020204" pitchFamily="34" charset="-34"/>
              </a:rPr>
              <a:t>exactement</a:t>
            </a:r>
            <a:r>
              <a:rPr lang="en-US" sz="2800" dirty="0">
                <a:latin typeface="Cordia New" panose="020B0304020202020204" pitchFamily="34" charset="-34"/>
                <a:cs typeface="Cordia New" panose="020B0304020202020204" pitchFamily="34" charset="-34"/>
              </a:rPr>
              <a:t> </a:t>
            </a:r>
            <a:r>
              <a:rPr lang="en-US" sz="2800" b="1" dirty="0">
                <a:latin typeface="Cordia New" panose="020B0304020202020204" pitchFamily="34" charset="-34"/>
                <a:cs typeface="Cordia New" panose="020B0304020202020204" pitchFamily="34" charset="-34"/>
              </a:rPr>
              <a:t>quoi faire, avec qui, et </a:t>
            </a:r>
            <a:r>
              <a:rPr lang="en-US" sz="2800" b="1" dirty="0" err="1">
                <a:latin typeface="Cordia New" panose="020B0304020202020204" pitchFamily="34" charset="-34"/>
                <a:cs typeface="Cordia New" panose="020B0304020202020204" pitchFamily="34" charset="-34"/>
              </a:rPr>
              <a:t>pourquoi</a:t>
            </a:r>
            <a:r>
              <a:rPr lang="en-US" sz="2800" b="1" dirty="0">
                <a:latin typeface="Cordia New" panose="020B0304020202020204" pitchFamily="34" charset="-34"/>
                <a:cs typeface="Cordia New" panose="020B0304020202020204" pitchFamily="34" charset="-34"/>
              </a:rPr>
              <a:t>.</a:t>
            </a:r>
          </a:p>
          <a:p>
            <a:pPr marL="259080" lvl="1" algn="l">
              <a:lnSpc>
                <a:spcPts val="2879"/>
              </a:lnSpc>
            </a:pPr>
            <a:endParaRPr lang="en-US" sz="2400" dirty="0">
              <a:solidFill>
                <a:srgbClr val="FF914D"/>
              </a:solidFill>
              <a:latin typeface="Gordita Bold"/>
              <a:ea typeface="Gordita Bold"/>
              <a:cs typeface="Gordita Bold"/>
              <a:sym typeface="Gordita Bold"/>
            </a:endParaRPr>
          </a:p>
          <a:p>
            <a:pPr algn="l">
              <a:lnSpc>
                <a:spcPts val="2879"/>
              </a:lnSpc>
            </a:pPr>
            <a:endParaRPr lang="en-US" sz="2400" b="1" dirty="0">
              <a:solidFill>
                <a:srgbClr val="FF914D"/>
              </a:solidFill>
              <a:latin typeface="Gordita Bold"/>
              <a:ea typeface="Gordita Bold"/>
              <a:cs typeface="Gordita Bold"/>
              <a:sym typeface="Gordita Bold"/>
            </a:endParaRPr>
          </a:p>
          <a:p>
            <a:pPr algn="l">
              <a:lnSpc>
                <a:spcPts val="2879"/>
              </a:lnSpc>
            </a:pPr>
            <a:endParaRPr lang="en-US" sz="2400" b="1" dirty="0">
              <a:solidFill>
                <a:srgbClr val="FF914D"/>
              </a:solidFill>
              <a:latin typeface="Gordita Bold"/>
              <a:ea typeface="Gordita Bold"/>
              <a:cs typeface="Gordita Bold"/>
              <a:sym typeface="Gordita Bold"/>
            </a:endParaRPr>
          </a:p>
          <a:p>
            <a:pPr algn="l">
              <a:lnSpc>
                <a:spcPts val="2879"/>
              </a:lnSpc>
            </a:pPr>
            <a:endParaRPr lang="en-US" sz="2400" b="1" dirty="0">
              <a:solidFill>
                <a:srgbClr val="FF914D"/>
              </a:solidFill>
              <a:latin typeface="Gordita Bold"/>
              <a:ea typeface="Gordita Bold"/>
              <a:cs typeface="Gordita Bold"/>
              <a:sym typeface="Gordita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7935133" y="8820564"/>
            <a:ext cx="7644437" cy="7249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 algn="l">
              <a:lnSpc>
                <a:spcPts val="2879"/>
              </a:lnSpc>
              <a:buFont typeface="Arial"/>
              <a:buChar char="•"/>
            </a:pPr>
            <a:r>
              <a:rPr lang="en-US" sz="2000" b="1" dirty="0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FACILITER LE SUIVI APRÈS L’ÉVÉNEMENT</a:t>
            </a:r>
          </a:p>
          <a:p>
            <a:pPr algn="l">
              <a:lnSpc>
                <a:spcPts val="2879"/>
              </a:lnSpc>
            </a:pPr>
            <a:endParaRPr lang="en-US" sz="2400" b="1" dirty="0">
              <a:solidFill>
                <a:srgbClr val="FF914D"/>
              </a:solidFill>
              <a:latin typeface="Gordita Bold"/>
              <a:ea typeface="Gordita Bold"/>
              <a:cs typeface="Gordita Bold"/>
              <a:sym typeface="Gordita Bold"/>
            </a:endParaRPr>
          </a:p>
        </p:txBody>
      </p:sp>
      <p:sp>
        <p:nvSpPr>
          <p:cNvPr id="14" name="Freeform 14"/>
          <p:cNvSpPr/>
          <p:nvPr/>
        </p:nvSpPr>
        <p:spPr>
          <a:xfrm>
            <a:off x="16010697" y="8747061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1" y="0"/>
                </a:lnTo>
                <a:lnTo>
                  <a:pt x="1888591" y="488672"/>
                </a:lnTo>
                <a:lnTo>
                  <a:pt x="0" y="4886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3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2131" y="2179299"/>
            <a:ext cx="10536746" cy="5928402"/>
            <a:chOff x="0" y="0"/>
            <a:chExt cx="2775110" cy="15613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75110" cy="1561390"/>
            </a:xfrm>
            <a:custGeom>
              <a:avLst/>
              <a:gdLst/>
              <a:ahLst/>
              <a:cxnLst/>
              <a:rect l="l" t="t" r="r" b="b"/>
              <a:pathLst>
                <a:path w="2775110" h="1561390">
                  <a:moveTo>
                    <a:pt x="0" y="0"/>
                  </a:moveTo>
                  <a:lnTo>
                    <a:pt x="2775110" y="0"/>
                  </a:lnTo>
                  <a:lnTo>
                    <a:pt x="2775110" y="1561390"/>
                  </a:lnTo>
                  <a:lnTo>
                    <a:pt x="0" y="1561390"/>
                  </a:ln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75110" cy="1599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834632" y="2365522"/>
            <a:ext cx="3534739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SESSION 3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32288" y="8726474"/>
            <a:ext cx="1584419" cy="158441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302515" y="1028700"/>
            <a:ext cx="670285" cy="670285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-715212" y="540027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3" name="TextBox 13"/>
          <p:cNvSpPr txBox="1"/>
          <p:nvPr/>
        </p:nvSpPr>
        <p:spPr>
          <a:xfrm>
            <a:off x="2057400" y="3579049"/>
            <a:ext cx="8574966" cy="471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1"/>
              </a:lnSpc>
              <a:spcBef>
                <a:spcPct val="0"/>
              </a:spcBef>
            </a:pPr>
            <a:r>
              <a:rPr lang="en-US" sz="2859" b="1" dirty="0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SAISIR LES OPPORTUNITÉS IMPRÉVUES</a:t>
            </a:r>
          </a:p>
          <a:p>
            <a:pPr algn="ctr">
              <a:lnSpc>
                <a:spcPts val="3431"/>
              </a:lnSpc>
              <a:spcBef>
                <a:spcPct val="0"/>
              </a:spcBef>
            </a:pPr>
            <a:endParaRPr lang="en-US" sz="2859" b="1" dirty="0">
              <a:solidFill>
                <a:srgbClr val="000000"/>
              </a:solidFill>
              <a:latin typeface="Gordita Bold"/>
              <a:ea typeface="Gordita Bold"/>
              <a:cs typeface="Gordita Bold"/>
              <a:sym typeface="Gordita Bold"/>
            </a:endParaRPr>
          </a:p>
          <a:p>
            <a:pPr algn="l">
              <a:lnSpc>
                <a:spcPts val="3431"/>
              </a:lnSpc>
            </a:pPr>
            <a:r>
              <a:rPr lang="en-US" sz="285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•⁠  ⁠</a:t>
            </a:r>
            <a:r>
              <a:rPr lang="en-US" sz="285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Être</a:t>
            </a:r>
            <a:r>
              <a:rPr lang="en-US" sz="285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visible et </a:t>
            </a:r>
            <a:r>
              <a:rPr lang="en-US" sz="285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actif</a:t>
            </a:r>
            <a:r>
              <a:rPr lang="en-US" sz="285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: poser des questions, </a:t>
            </a:r>
            <a:r>
              <a:rPr lang="en-US" sz="285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partager</a:t>
            </a:r>
            <a:r>
              <a:rPr lang="en-US" sz="285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</a:t>
            </a:r>
            <a:r>
              <a:rPr lang="en-US" sz="285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en</a:t>
            </a:r>
            <a:r>
              <a:rPr lang="en-US" sz="285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live</a:t>
            </a:r>
          </a:p>
          <a:p>
            <a:pPr algn="l">
              <a:lnSpc>
                <a:spcPts val="3431"/>
              </a:lnSpc>
            </a:pPr>
            <a:endParaRPr lang="en-US" sz="2859" dirty="0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  <a:p>
            <a:pPr algn="l">
              <a:lnSpc>
                <a:spcPts val="3431"/>
              </a:lnSpc>
            </a:pPr>
            <a:r>
              <a:rPr lang="en-US" sz="285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•⁠  ⁠</a:t>
            </a:r>
            <a:r>
              <a:rPr lang="en-US" sz="285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S’adapter</a:t>
            </a:r>
            <a:r>
              <a:rPr lang="en-US" sz="285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aux </a:t>
            </a:r>
            <a:r>
              <a:rPr lang="en-US" sz="285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changements</a:t>
            </a:r>
            <a:r>
              <a:rPr lang="en-US" sz="285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de </a:t>
            </a:r>
            <a:r>
              <a:rPr lang="en-US" sz="285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programme</a:t>
            </a:r>
            <a:endParaRPr lang="en-US" sz="2859" dirty="0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  <a:p>
            <a:pPr algn="l">
              <a:lnSpc>
                <a:spcPts val="3431"/>
              </a:lnSpc>
            </a:pPr>
            <a:endParaRPr lang="en-US" sz="2859" dirty="0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  <a:p>
            <a:pPr algn="l">
              <a:lnSpc>
                <a:spcPts val="3431"/>
              </a:lnSpc>
            </a:pPr>
            <a:r>
              <a:rPr lang="en-US" sz="285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•⁠  ⁠</a:t>
            </a:r>
            <a:r>
              <a:rPr lang="en-US" sz="285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Rester</a:t>
            </a:r>
            <a:r>
              <a:rPr lang="en-US" sz="285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</a:t>
            </a:r>
            <a:r>
              <a:rPr lang="en-US" sz="285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ouvert</a:t>
            </a:r>
            <a:r>
              <a:rPr lang="en-US" sz="285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aux rencontres </a:t>
            </a:r>
            <a:r>
              <a:rPr lang="en-US" sz="285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informelles</a:t>
            </a:r>
            <a:r>
              <a:rPr lang="en-US" sz="285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(café, </a:t>
            </a:r>
            <a:r>
              <a:rPr lang="en-US" sz="2859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dîner</a:t>
            </a:r>
            <a:r>
              <a:rPr lang="en-US" sz="2859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…)</a:t>
            </a:r>
          </a:p>
          <a:p>
            <a:pPr algn="l">
              <a:lnSpc>
                <a:spcPts val="3431"/>
              </a:lnSpc>
            </a:pPr>
            <a:endParaRPr lang="en-US" sz="2859" dirty="0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  <a:p>
            <a:pPr algn="l">
              <a:lnSpc>
                <a:spcPts val="3431"/>
              </a:lnSpc>
            </a:pPr>
            <a:endParaRPr lang="en-US" sz="2859" dirty="0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3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09486" y="2181739"/>
            <a:ext cx="10536746" cy="5928402"/>
            <a:chOff x="0" y="0"/>
            <a:chExt cx="2775110" cy="15613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75110" cy="1561390"/>
            </a:xfrm>
            <a:custGeom>
              <a:avLst/>
              <a:gdLst/>
              <a:ahLst/>
              <a:cxnLst/>
              <a:rect l="l" t="t" r="r" b="b"/>
              <a:pathLst>
                <a:path w="2775110" h="1561390">
                  <a:moveTo>
                    <a:pt x="0" y="0"/>
                  </a:moveTo>
                  <a:lnTo>
                    <a:pt x="2775110" y="0"/>
                  </a:lnTo>
                  <a:lnTo>
                    <a:pt x="2775110" y="1561390"/>
                  </a:lnTo>
                  <a:lnTo>
                    <a:pt x="0" y="1561390"/>
                  </a:ln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75110" cy="1599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834632" y="2365522"/>
            <a:ext cx="3534739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SESSION 4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792210" y="4694558"/>
            <a:ext cx="1584419" cy="158441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302515" y="1028700"/>
            <a:ext cx="670285" cy="670285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-715212" y="540027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3" name="TextBox 13"/>
          <p:cNvSpPr txBox="1"/>
          <p:nvPr/>
        </p:nvSpPr>
        <p:spPr>
          <a:xfrm>
            <a:off x="1834632" y="4320771"/>
            <a:ext cx="9254435" cy="2372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03"/>
              </a:lnSpc>
              <a:spcBef>
                <a:spcPct val="0"/>
              </a:spcBef>
            </a:pPr>
            <a:r>
              <a:rPr lang="en-US" sz="3085" b="1" dirty="0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SUIVI EN TEMPS RÉEL</a:t>
            </a:r>
          </a:p>
          <a:p>
            <a:pPr algn="ctr">
              <a:lnSpc>
                <a:spcPts val="3703"/>
              </a:lnSpc>
              <a:spcBef>
                <a:spcPct val="0"/>
              </a:spcBef>
            </a:pPr>
            <a:endParaRPr lang="en-US" sz="3085" b="1" dirty="0">
              <a:solidFill>
                <a:srgbClr val="000000"/>
              </a:solidFill>
              <a:latin typeface="Gordita Bold"/>
              <a:ea typeface="Gordita Bold"/>
              <a:cs typeface="Gordita Bold"/>
              <a:sym typeface="Gordita Bold"/>
            </a:endParaRPr>
          </a:p>
          <a:p>
            <a:pPr algn="ctr">
              <a:lnSpc>
                <a:spcPts val="3703"/>
              </a:lnSpc>
            </a:pPr>
            <a:r>
              <a:rPr lang="en-US" sz="3085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•⁠  ⁠</a:t>
            </a:r>
            <a:r>
              <a:rPr lang="en-US" sz="3085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Collecter</a:t>
            </a:r>
            <a:r>
              <a:rPr lang="en-US" sz="3085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les contacts (CRM simple </a:t>
            </a:r>
            <a:r>
              <a:rPr lang="en-US" sz="3085" dirty="0" err="1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ou</a:t>
            </a:r>
            <a:r>
              <a:rPr lang="en-US" sz="3085" dirty="0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 Google Sheet) CAM CARD APP</a:t>
            </a:r>
          </a:p>
          <a:p>
            <a:pPr algn="l">
              <a:lnSpc>
                <a:spcPts val="3703"/>
              </a:lnSpc>
            </a:pPr>
            <a:endParaRPr lang="en-US" sz="3085" dirty="0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31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0BAD98-23B5-8EB1-787C-E1A312F66F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AE86B065-B66D-57AC-8B55-641B912427FA}"/>
              </a:ext>
            </a:extLst>
          </p:cNvPr>
          <p:cNvSpPr txBox="1"/>
          <p:nvPr/>
        </p:nvSpPr>
        <p:spPr>
          <a:xfrm>
            <a:off x="9804684" y="1496651"/>
            <a:ext cx="7645116" cy="37446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320"/>
              </a:lnSpc>
            </a:pPr>
            <a:r>
              <a:rPr lang="en-US" sz="61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WORKSHOP AGENDA </a:t>
            </a:r>
          </a:p>
          <a:p>
            <a:pPr algn="l">
              <a:lnSpc>
                <a:spcPts val="7320"/>
              </a:lnSpc>
            </a:pPr>
            <a:endParaRPr lang="en-US" sz="6100" b="1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>
              <a:lnSpc>
                <a:spcPts val="7320"/>
              </a:lnSpc>
            </a:pPr>
            <a:r>
              <a:rPr lang="en-US" sz="61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Après </a:t>
            </a:r>
            <a:r>
              <a:rPr lang="en-US" sz="6100" b="1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l’évènement</a:t>
            </a:r>
            <a:endParaRPr lang="en-US" sz="6100" b="1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EAF1447B-9766-4BF1-D5AB-CB8040FF99A6}"/>
              </a:ext>
            </a:extLst>
          </p:cNvPr>
          <p:cNvGrpSpPr/>
          <p:nvPr/>
        </p:nvGrpSpPr>
        <p:grpSpPr>
          <a:xfrm>
            <a:off x="1534925" y="2073168"/>
            <a:ext cx="7091603" cy="2143837"/>
            <a:chOff x="0" y="0"/>
            <a:chExt cx="1867747" cy="564632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3185B4B3-DDB9-EA13-2026-0837877FDCF2}"/>
                </a:ext>
              </a:extLst>
            </p:cNvPr>
            <p:cNvSpPr/>
            <p:nvPr/>
          </p:nvSpPr>
          <p:spPr>
            <a:xfrm>
              <a:off x="0" y="0"/>
              <a:ext cx="1867747" cy="564632"/>
            </a:xfrm>
            <a:custGeom>
              <a:avLst/>
              <a:gdLst/>
              <a:ahLst/>
              <a:cxnLst/>
              <a:rect l="l" t="t" r="r" b="b"/>
              <a:pathLst>
                <a:path w="1867747" h="564632">
                  <a:moveTo>
                    <a:pt x="0" y="0"/>
                  </a:moveTo>
                  <a:lnTo>
                    <a:pt x="1867747" y="0"/>
                  </a:lnTo>
                  <a:lnTo>
                    <a:pt x="1867747" y="564632"/>
                  </a:lnTo>
                  <a:lnTo>
                    <a:pt x="0" y="564632"/>
                  </a:ln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3675B5F6-25D1-0E5B-A79B-88990D9A310C}"/>
                </a:ext>
              </a:extLst>
            </p:cNvPr>
            <p:cNvSpPr txBox="1"/>
            <p:nvPr/>
          </p:nvSpPr>
          <p:spPr>
            <a:xfrm>
              <a:off x="0" y="-38100"/>
              <a:ext cx="1867747" cy="6027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E0BBA99A-0E94-140A-DBC7-9EC57A785697}"/>
              </a:ext>
            </a:extLst>
          </p:cNvPr>
          <p:cNvGrpSpPr/>
          <p:nvPr/>
        </p:nvGrpSpPr>
        <p:grpSpPr>
          <a:xfrm>
            <a:off x="1534925" y="7251458"/>
            <a:ext cx="7091603" cy="2143837"/>
            <a:chOff x="0" y="0"/>
            <a:chExt cx="1867747" cy="564632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3CF7F1BF-E442-B0D7-806E-4E784545F906}"/>
                </a:ext>
              </a:extLst>
            </p:cNvPr>
            <p:cNvSpPr/>
            <p:nvPr/>
          </p:nvSpPr>
          <p:spPr>
            <a:xfrm>
              <a:off x="0" y="0"/>
              <a:ext cx="1867747" cy="564632"/>
            </a:xfrm>
            <a:custGeom>
              <a:avLst/>
              <a:gdLst/>
              <a:ahLst/>
              <a:cxnLst/>
              <a:rect l="l" t="t" r="r" b="b"/>
              <a:pathLst>
                <a:path w="1867747" h="564632">
                  <a:moveTo>
                    <a:pt x="0" y="0"/>
                  </a:moveTo>
                  <a:lnTo>
                    <a:pt x="1867747" y="0"/>
                  </a:lnTo>
                  <a:lnTo>
                    <a:pt x="1867747" y="564632"/>
                  </a:lnTo>
                  <a:lnTo>
                    <a:pt x="0" y="564632"/>
                  </a:ln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0A368CA7-8EDC-D499-1338-CE29288DB0C2}"/>
                </a:ext>
              </a:extLst>
            </p:cNvPr>
            <p:cNvSpPr txBox="1"/>
            <p:nvPr/>
          </p:nvSpPr>
          <p:spPr>
            <a:xfrm>
              <a:off x="0" y="-38100"/>
              <a:ext cx="1867747" cy="6027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>
            <a:extLst>
              <a:ext uri="{FF2B5EF4-FFF2-40B4-BE49-F238E27FC236}">
                <a16:creationId xmlns:a16="http://schemas.microsoft.com/office/drawing/2014/main" id="{35423487-2FB1-ECC7-C951-0E550BD36123}"/>
              </a:ext>
            </a:extLst>
          </p:cNvPr>
          <p:cNvGrpSpPr/>
          <p:nvPr/>
        </p:nvGrpSpPr>
        <p:grpSpPr>
          <a:xfrm>
            <a:off x="9369243" y="6179539"/>
            <a:ext cx="8080557" cy="2143837"/>
            <a:chOff x="0" y="0"/>
            <a:chExt cx="1867747" cy="564632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E4B55BA3-30B6-1667-ACCA-937A786B94BE}"/>
                </a:ext>
              </a:extLst>
            </p:cNvPr>
            <p:cNvSpPr/>
            <p:nvPr/>
          </p:nvSpPr>
          <p:spPr>
            <a:xfrm>
              <a:off x="0" y="0"/>
              <a:ext cx="1867747" cy="564632"/>
            </a:xfrm>
            <a:custGeom>
              <a:avLst/>
              <a:gdLst/>
              <a:ahLst/>
              <a:cxnLst/>
              <a:rect l="l" t="t" r="r" b="b"/>
              <a:pathLst>
                <a:path w="1867747" h="564632">
                  <a:moveTo>
                    <a:pt x="0" y="0"/>
                  </a:moveTo>
                  <a:lnTo>
                    <a:pt x="1867747" y="0"/>
                  </a:lnTo>
                  <a:lnTo>
                    <a:pt x="1867747" y="564632"/>
                  </a:lnTo>
                  <a:lnTo>
                    <a:pt x="0" y="5646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CM"/>
            </a:p>
          </p:txBody>
        </p:sp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4489D43D-4B27-E3E3-726F-967F118E009A}"/>
                </a:ext>
              </a:extLst>
            </p:cNvPr>
            <p:cNvSpPr txBox="1"/>
            <p:nvPr/>
          </p:nvSpPr>
          <p:spPr>
            <a:xfrm>
              <a:off x="0" y="-38100"/>
              <a:ext cx="1867747" cy="6027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5953CC97-BAC9-6B76-01A6-BCEE2A42723E}"/>
              </a:ext>
            </a:extLst>
          </p:cNvPr>
          <p:cNvSpPr txBox="1"/>
          <p:nvPr/>
        </p:nvSpPr>
        <p:spPr>
          <a:xfrm>
            <a:off x="2021650" y="2212781"/>
            <a:ext cx="2933638" cy="419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SESSION 1</a:t>
            </a:r>
          </a:p>
        </p:txBody>
      </p:sp>
      <p:grpSp>
        <p:nvGrpSpPr>
          <p:cNvPr id="13" name="Group 13">
            <a:extLst>
              <a:ext uri="{FF2B5EF4-FFF2-40B4-BE49-F238E27FC236}">
                <a16:creationId xmlns:a16="http://schemas.microsoft.com/office/drawing/2014/main" id="{E021C41D-B43B-A68D-65D2-5AC12C03391F}"/>
              </a:ext>
            </a:extLst>
          </p:cNvPr>
          <p:cNvGrpSpPr/>
          <p:nvPr/>
        </p:nvGrpSpPr>
        <p:grpSpPr>
          <a:xfrm>
            <a:off x="1534925" y="4560277"/>
            <a:ext cx="7091603" cy="2326434"/>
            <a:chOff x="0" y="0"/>
            <a:chExt cx="1867747" cy="612723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FFC323B3-68EF-98D4-C0BA-99D62887B246}"/>
                </a:ext>
              </a:extLst>
            </p:cNvPr>
            <p:cNvSpPr/>
            <p:nvPr/>
          </p:nvSpPr>
          <p:spPr>
            <a:xfrm>
              <a:off x="0" y="0"/>
              <a:ext cx="1867747" cy="612723"/>
            </a:xfrm>
            <a:custGeom>
              <a:avLst/>
              <a:gdLst/>
              <a:ahLst/>
              <a:cxnLst/>
              <a:rect l="l" t="t" r="r" b="b"/>
              <a:pathLst>
                <a:path w="1867747" h="612723">
                  <a:moveTo>
                    <a:pt x="0" y="0"/>
                  </a:moveTo>
                  <a:lnTo>
                    <a:pt x="1867747" y="0"/>
                  </a:lnTo>
                  <a:lnTo>
                    <a:pt x="1867747" y="612723"/>
                  </a:lnTo>
                  <a:lnTo>
                    <a:pt x="0" y="61272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CM"/>
            </a:p>
          </p:txBody>
        </p:sp>
        <p:sp>
          <p:nvSpPr>
            <p:cNvPr id="15" name="TextBox 15">
              <a:extLst>
                <a:ext uri="{FF2B5EF4-FFF2-40B4-BE49-F238E27FC236}">
                  <a16:creationId xmlns:a16="http://schemas.microsoft.com/office/drawing/2014/main" id="{50FE1032-CCEA-F699-9AF7-EF059EDE583C}"/>
                </a:ext>
              </a:extLst>
            </p:cNvPr>
            <p:cNvSpPr txBox="1"/>
            <p:nvPr/>
          </p:nvSpPr>
          <p:spPr>
            <a:xfrm>
              <a:off x="0" y="-38100"/>
              <a:ext cx="1867747" cy="6508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TextBox 16">
            <a:extLst>
              <a:ext uri="{FF2B5EF4-FFF2-40B4-BE49-F238E27FC236}">
                <a16:creationId xmlns:a16="http://schemas.microsoft.com/office/drawing/2014/main" id="{E86EC1DB-CC51-ADB6-8E01-45DF966A4305}"/>
              </a:ext>
            </a:extLst>
          </p:cNvPr>
          <p:cNvSpPr txBox="1"/>
          <p:nvPr/>
        </p:nvSpPr>
        <p:spPr>
          <a:xfrm>
            <a:off x="1960072" y="4732083"/>
            <a:ext cx="2933638" cy="419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 b="1">
                <a:solidFill>
                  <a:srgbClr val="FFFFFF"/>
                </a:solidFill>
                <a:latin typeface="Gordita Bold"/>
                <a:ea typeface="Gordita Bold"/>
                <a:cs typeface="Gordita Bold"/>
                <a:sym typeface="Gordita Bold"/>
              </a:rPr>
              <a:t>SESSION 2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55D5AB3A-F5D5-2884-A0FA-B8EDA2925E9D}"/>
              </a:ext>
            </a:extLst>
          </p:cNvPr>
          <p:cNvSpPr txBox="1"/>
          <p:nvPr/>
        </p:nvSpPr>
        <p:spPr>
          <a:xfrm>
            <a:off x="2021650" y="7594726"/>
            <a:ext cx="4174075" cy="419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SESSION 3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573E6362-4F12-9DE2-EF1B-265B5E27778C}"/>
              </a:ext>
            </a:extLst>
          </p:cNvPr>
          <p:cNvSpPr txBox="1"/>
          <p:nvPr/>
        </p:nvSpPr>
        <p:spPr>
          <a:xfrm>
            <a:off x="9804684" y="6467611"/>
            <a:ext cx="4174075" cy="419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 b="1" dirty="0">
                <a:solidFill>
                  <a:srgbClr val="FFFFFF"/>
                </a:solidFill>
                <a:latin typeface="Gordita Bold"/>
                <a:ea typeface="Gordita Bold"/>
                <a:cs typeface="Gordita Bold"/>
                <a:sym typeface="Gordita Bold"/>
              </a:rPr>
              <a:t>SESSION 4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0E35136A-0F6E-F1B9-5FBB-F33A25820099}"/>
              </a:ext>
            </a:extLst>
          </p:cNvPr>
          <p:cNvSpPr txBox="1"/>
          <p:nvPr/>
        </p:nvSpPr>
        <p:spPr>
          <a:xfrm>
            <a:off x="1834632" y="2752047"/>
            <a:ext cx="6241310" cy="83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 dirty="0" err="1">
                <a:solidFill>
                  <a:srgbClr val="222222"/>
                </a:solidFill>
                <a:latin typeface="Inter Bold"/>
                <a:ea typeface="Inter Bold"/>
                <a:cs typeface="Inter Bold"/>
                <a:sym typeface="Inter Bold"/>
              </a:rPr>
              <a:t>Stratégie</a:t>
            </a:r>
            <a:r>
              <a:rPr lang="en-US" sz="2400" b="1" dirty="0">
                <a:solidFill>
                  <a:srgbClr val="222222"/>
                </a:solidFill>
                <a:latin typeface="Inter Bold"/>
                <a:ea typeface="Inter Bold"/>
                <a:cs typeface="Inter Bold"/>
                <a:sym typeface="Inter Bold"/>
              </a:rPr>
              <a:t> de </a:t>
            </a:r>
            <a:r>
              <a:rPr lang="en-US" sz="2400" b="1" dirty="0" err="1">
                <a:solidFill>
                  <a:srgbClr val="222222"/>
                </a:solidFill>
                <a:latin typeface="Inter Bold"/>
                <a:ea typeface="Inter Bold"/>
                <a:cs typeface="Inter Bold"/>
                <a:sym typeface="Inter Bold"/>
              </a:rPr>
              <a:t>suivi</a:t>
            </a:r>
            <a:r>
              <a:rPr lang="en-US" sz="2400" b="1" dirty="0">
                <a:solidFill>
                  <a:srgbClr val="222222"/>
                </a:solidFill>
                <a:latin typeface="Inter Bold"/>
                <a:ea typeface="Inter Bold"/>
                <a:cs typeface="Inter Bold"/>
                <a:sym typeface="Inter Bold"/>
              </a:rPr>
              <a:t> post-</a:t>
            </a:r>
            <a:r>
              <a:rPr lang="en-US" sz="2400" b="1" dirty="0" err="1">
                <a:solidFill>
                  <a:srgbClr val="222222"/>
                </a:solidFill>
                <a:latin typeface="Inter Bold"/>
                <a:ea typeface="Inter Bold"/>
                <a:cs typeface="Inter Bold"/>
                <a:sym typeface="Inter Bold"/>
              </a:rPr>
              <a:t>évènement</a:t>
            </a:r>
            <a:endParaRPr lang="en-US" sz="2400" dirty="0">
              <a:solidFill>
                <a:srgbClr val="222222"/>
              </a:solidFill>
              <a:latin typeface="Inter"/>
              <a:ea typeface="Inter"/>
              <a:cs typeface="Inter"/>
              <a:sym typeface="Inter"/>
            </a:endParaRPr>
          </a:p>
          <a:p>
            <a:pPr algn="l">
              <a:lnSpc>
                <a:spcPts val="3359"/>
              </a:lnSpc>
            </a:pPr>
            <a:endParaRPr lang="en-US" sz="2400" dirty="0">
              <a:solidFill>
                <a:srgbClr val="22222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5B464579-B317-86D4-74CB-5F3B40692FF6}"/>
              </a:ext>
            </a:extLst>
          </p:cNvPr>
          <p:cNvSpPr txBox="1"/>
          <p:nvPr/>
        </p:nvSpPr>
        <p:spPr>
          <a:xfrm>
            <a:off x="2021650" y="8068106"/>
            <a:ext cx="6241310" cy="756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 dirty="0">
                <a:solidFill>
                  <a:srgbClr val="222222"/>
                </a:solidFill>
                <a:latin typeface="Inter Bold"/>
                <a:ea typeface="Inter Bold"/>
                <a:cs typeface="Inter Bold"/>
                <a:sym typeface="Inter Bold"/>
              </a:rPr>
              <a:t>Proposer des suites </a:t>
            </a:r>
            <a:r>
              <a:rPr lang="en-US" sz="2400" b="1" dirty="0" err="1">
                <a:solidFill>
                  <a:srgbClr val="222222"/>
                </a:solidFill>
                <a:latin typeface="Inter Bold"/>
                <a:ea typeface="Inter Bold"/>
                <a:cs typeface="Inter Bold"/>
                <a:sym typeface="Inter Bold"/>
              </a:rPr>
              <a:t>concrètes</a:t>
            </a:r>
            <a:endParaRPr lang="en-US" sz="2400" b="1" dirty="0">
              <a:solidFill>
                <a:srgbClr val="222222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algn="l">
              <a:lnSpc>
                <a:spcPts val="2520"/>
              </a:lnSpc>
            </a:pPr>
            <a:endParaRPr lang="en-US" sz="2400" b="1" dirty="0">
              <a:solidFill>
                <a:srgbClr val="222222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EB75FEF8-1880-04C7-283A-8BF7C43E1129}"/>
              </a:ext>
            </a:extLst>
          </p:cNvPr>
          <p:cNvSpPr txBox="1"/>
          <p:nvPr/>
        </p:nvSpPr>
        <p:spPr>
          <a:xfrm>
            <a:off x="9804684" y="7106797"/>
            <a:ext cx="7426812" cy="436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3000" b="1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Retour </a:t>
            </a:r>
            <a:r>
              <a:rPr lang="en-US" sz="3000" b="1" dirty="0" err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d’expérience</a:t>
            </a:r>
            <a:r>
              <a:rPr lang="en-US" sz="3000" b="1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 de </a:t>
            </a:r>
            <a:r>
              <a:rPr lang="en-US" sz="3000" b="1" dirty="0" err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profesionnels</a:t>
            </a:r>
            <a:r>
              <a:rPr lang="en-US" sz="3000" b="1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  </a:t>
            </a:r>
          </a:p>
        </p:txBody>
      </p:sp>
      <p:grpSp>
        <p:nvGrpSpPr>
          <p:cNvPr id="22" name="Group 22">
            <a:extLst>
              <a:ext uri="{FF2B5EF4-FFF2-40B4-BE49-F238E27FC236}">
                <a16:creationId xmlns:a16="http://schemas.microsoft.com/office/drawing/2014/main" id="{1A11D9A6-76E2-FF5B-6391-A7157543A620}"/>
              </a:ext>
            </a:extLst>
          </p:cNvPr>
          <p:cNvGrpSpPr/>
          <p:nvPr/>
        </p:nvGrpSpPr>
        <p:grpSpPr>
          <a:xfrm>
            <a:off x="-792210" y="4694558"/>
            <a:ext cx="1584419" cy="1584419"/>
            <a:chOff x="0" y="0"/>
            <a:chExt cx="812800" cy="812800"/>
          </a:xfrm>
        </p:grpSpPr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9E3155ED-DAC3-01F7-7813-229FFD4238B4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24" name="TextBox 24">
              <a:extLst>
                <a:ext uri="{FF2B5EF4-FFF2-40B4-BE49-F238E27FC236}">
                  <a16:creationId xmlns:a16="http://schemas.microsoft.com/office/drawing/2014/main" id="{B57ABAE9-41EE-B5BF-6FFD-7ABA5018DC79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5" name="Group 25">
            <a:extLst>
              <a:ext uri="{FF2B5EF4-FFF2-40B4-BE49-F238E27FC236}">
                <a16:creationId xmlns:a16="http://schemas.microsoft.com/office/drawing/2014/main" id="{8ADE091D-780B-E81E-4423-36555EAD6566}"/>
              </a:ext>
            </a:extLst>
          </p:cNvPr>
          <p:cNvGrpSpPr/>
          <p:nvPr/>
        </p:nvGrpSpPr>
        <p:grpSpPr>
          <a:xfrm>
            <a:off x="16302515" y="1028700"/>
            <a:ext cx="670285" cy="670285"/>
            <a:chOff x="0" y="0"/>
            <a:chExt cx="812800" cy="812800"/>
          </a:xfrm>
        </p:grpSpPr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E058EC20-EB3B-6922-0AA0-DDD0086DFE77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27" name="TextBox 27">
              <a:extLst>
                <a:ext uri="{FF2B5EF4-FFF2-40B4-BE49-F238E27FC236}">
                  <a16:creationId xmlns:a16="http://schemas.microsoft.com/office/drawing/2014/main" id="{8E627C5F-B957-3C6C-FD9E-1EDF3BEA0414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8" name="Freeform 28">
            <a:extLst>
              <a:ext uri="{FF2B5EF4-FFF2-40B4-BE49-F238E27FC236}">
                <a16:creationId xmlns:a16="http://schemas.microsoft.com/office/drawing/2014/main" id="{BCDA81A0-C552-7B7E-4C52-6BCC2D8EAB72}"/>
              </a:ext>
            </a:extLst>
          </p:cNvPr>
          <p:cNvSpPr/>
          <p:nvPr/>
        </p:nvSpPr>
        <p:spPr>
          <a:xfrm>
            <a:off x="590630" y="621455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29" name="TextBox 29">
            <a:extLst>
              <a:ext uri="{FF2B5EF4-FFF2-40B4-BE49-F238E27FC236}">
                <a16:creationId xmlns:a16="http://schemas.microsoft.com/office/drawing/2014/main" id="{38DFC88C-93F4-92A3-276E-5F51785BCC30}"/>
              </a:ext>
            </a:extLst>
          </p:cNvPr>
          <p:cNvSpPr txBox="1"/>
          <p:nvPr/>
        </p:nvSpPr>
        <p:spPr>
          <a:xfrm>
            <a:off x="1534924" y="5335728"/>
            <a:ext cx="7091603" cy="36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 b="1" dirty="0" err="1">
                <a:solidFill>
                  <a:srgbClr val="FFFFFF"/>
                </a:solidFill>
                <a:latin typeface="Gordita Bold"/>
                <a:ea typeface="Gordita Bold"/>
                <a:cs typeface="Gordita Bold"/>
                <a:sym typeface="Gordita Bold"/>
              </a:rPr>
              <a:t>Prioriser</a:t>
            </a:r>
            <a:r>
              <a:rPr lang="en-US" sz="2400" b="1" dirty="0">
                <a:solidFill>
                  <a:srgbClr val="FFFFFF"/>
                </a:solidFill>
                <a:latin typeface="Gordita Bold"/>
                <a:ea typeface="Gordita Bold"/>
                <a:cs typeface="Gordita Bold"/>
                <a:sym typeface="Gordita Bold"/>
              </a:rPr>
              <a:t> les contacts et les </a:t>
            </a:r>
            <a:r>
              <a:rPr lang="en-US" sz="2400" b="1" dirty="0" err="1">
                <a:solidFill>
                  <a:srgbClr val="FFFFFF"/>
                </a:solidFill>
                <a:latin typeface="Gordita Bold"/>
                <a:ea typeface="Gordita Bold"/>
                <a:cs typeface="Gordita Bold"/>
                <a:sym typeface="Gordita Bold"/>
              </a:rPr>
              <a:t>opportunités</a:t>
            </a:r>
            <a:endParaRPr lang="en-US" sz="2400" b="1" dirty="0">
              <a:solidFill>
                <a:srgbClr val="FFFFFF"/>
              </a:solidFill>
              <a:latin typeface="Gordita Bold"/>
              <a:ea typeface="Gordita Bold"/>
              <a:cs typeface="Gordita Bold"/>
              <a:sym typeface="Gordita Bold"/>
            </a:endParaRPr>
          </a:p>
        </p:txBody>
      </p:sp>
    </p:spTree>
    <p:extLst>
      <p:ext uri="{BB962C8B-B14F-4D97-AF65-F5344CB8AC3E}">
        <p14:creationId xmlns:p14="http://schemas.microsoft.com/office/powerpoint/2010/main" val="27577813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D4DEBE-8500-26D2-64B9-B0698B8BC7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D570EF5F-7FA4-D50C-3502-77D7BEFF7E1A}"/>
              </a:ext>
            </a:extLst>
          </p:cNvPr>
          <p:cNvGrpSpPr/>
          <p:nvPr/>
        </p:nvGrpSpPr>
        <p:grpSpPr>
          <a:xfrm>
            <a:off x="1028700" y="-162813"/>
            <a:ext cx="5983509" cy="10595863"/>
            <a:chOff x="0" y="0"/>
            <a:chExt cx="1169022" cy="207015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71627B52-5445-0E68-ECFD-8491B843AAE7}"/>
                </a:ext>
              </a:extLst>
            </p:cNvPr>
            <p:cNvSpPr/>
            <p:nvPr/>
          </p:nvSpPr>
          <p:spPr>
            <a:xfrm>
              <a:off x="0" y="0"/>
              <a:ext cx="1169022" cy="2070155"/>
            </a:xfrm>
            <a:custGeom>
              <a:avLst/>
              <a:gdLst/>
              <a:ahLst/>
              <a:cxnLst/>
              <a:rect l="l" t="t" r="r" b="b"/>
              <a:pathLst>
                <a:path w="1169022" h="2070155">
                  <a:moveTo>
                    <a:pt x="0" y="0"/>
                  </a:moveTo>
                  <a:lnTo>
                    <a:pt x="1169022" y="0"/>
                  </a:lnTo>
                  <a:lnTo>
                    <a:pt x="1169022" y="2070155"/>
                  </a:lnTo>
                  <a:lnTo>
                    <a:pt x="0" y="2070155"/>
                  </a:lnTo>
                  <a:close/>
                </a:path>
              </a:pathLst>
            </a:custGeom>
            <a:blipFill>
              <a:blip r:embed="rId2"/>
              <a:stretch>
                <a:fillRect l="-68199" r="-68199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5A31F523-9B10-2791-B734-0321D1029976}"/>
              </a:ext>
            </a:extLst>
          </p:cNvPr>
          <p:cNvGrpSpPr/>
          <p:nvPr/>
        </p:nvGrpSpPr>
        <p:grpSpPr>
          <a:xfrm>
            <a:off x="15617606" y="1171033"/>
            <a:ext cx="670285" cy="670285"/>
            <a:chOff x="0" y="0"/>
            <a:chExt cx="812800" cy="8128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60492AB3-FF9E-C934-E099-684280167745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3CA32085-27E8-D4EE-4F84-60162FE83572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5074A891-B320-0AF0-A5C7-E0F9BF91984C}"/>
              </a:ext>
            </a:extLst>
          </p:cNvPr>
          <p:cNvGrpSpPr/>
          <p:nvPr/>
        </p:nvGrpSpPr>
        <p:grpSpPr>
          <a:xfrm>
            <a:off x="388713" y="7961087"/>
            <a:ext cx="1584419" cy="1584419"/>
            <a:chOff x="0" y="0"/>
            <a:chExt cx="812800" cy="81280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2DD2E91B-23B7-DF26-A7F0-17939131A620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866E92FE-4B77-8976-1ED7-64DA5E72D25B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3" name="Freeform 13">
            <a:extLst>
              <a:ext uri="{FF2B5EF4-FFF2-40B4-BE49-F238E27FC236}">
                <a16:creationId xmlns:a16="http://schemas.microsoft.com/office/drawing/2014/main" id="{27C36FD7-157A-BEFC-B21C-955C6C3B65F0}"/>
              </a:ext>
            </a:extLst>
          </p:cNvPr>
          <p:cNvSpPr/>
          <p:nvPr/>
        </p:nvSpPr>
        <p:spPr>
          <a:xfrm>
            <a:off x="16898834" y="8573869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1" y="0"/>
                </a:lnTo>
                <a:lnTo>
                  <a:pt x="1888591" y="488672"/>
                </a:lnTo>
                <a:lnTo>
                  <a:pt x="0" y="4886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876CB539-6A2E-4202-9796-1C51782B5883}"/>
              </a:ext>
            </a:extLst>
          </p:cNvPr>
          <p:cNvSpPr txBox="1"/>
          <p:nvPr/>
        </p:nvSpPr>
        <p:spPr>
          <a:xfrm>
            <a:off x="8463629" y="1221172"/>
            <a:ext cx="6890495" cy="895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4400" b="1" spc="300" dirty="0">
                <a:solidFill>
                  <a:srgbClr val="222222"/>
                </a:solidFill>
                <a:latin typeface="Inter Bold"/>
                <a:ea typeface="Inter Bold"/>
                <a:cs typeface="Inter Bold"/>
                <a:sym typeface="Inter Bold"/>
              </a:rPr>
              <a:t>STRATÉGIE DE SUIVI POST-ÉVÈNEMENT</a:t>
            </a:r>
            <a:endParaRPr lang="en-US" sz="4400" spc="300" dirty="0">
              <a:solidFill>
                <a:srgbClr val="22222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160ADB98-1887-921B-5F15-084F43E02973}"/>
              </a:ext>
            </a:extLst>
          </p:cNvPr>
          <p:cNvSpPr txBox="1"/>
          <p:nvPr/>
        </p:nvSpPr>
        <p:spPr>
          <a:xfrm>
            <a:off x="8463629" y="3205012"/>
            <a:ext cx="9290971" cy="769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lnSpc>
                <a:spcPts val="2999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LES 72 PREMIÈRES HEURES : </a:t>
            </a:r>
          </a:p>
          <a:p>
            <a:pPr algn="l">
              <a:lnSpc>
                <a:spcPts val="2999"/>
              </a:lnSpc>
            </a:pPr>
            <a:r>
              <a:rPr lang="en-US" sz="2800" b="1" dirty="0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MAILS, LINKEDIN, MESSAGES PERSONNALISÉS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436028CB-E819-F9A3-F2D4-D18A9DA8033B}"/>
              </a:ext>
            </a:extLst>
          </p:cNvPr>
          <p:cNvSpPr txBox="1"/>
          <p:nvPr/>
        </p:nvSpPr>
        <p:spPr>
          <a:xfrm>
            <a:off x="8463628" y="5113951"/>
            <a:ext cx="8909971" cy="384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lnSpc>
                <a:spcPts val="2999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FOLLOW UP À COURT ET MOYEN THERME</a:t>
            </a:r>
          </a:p>
        </p:txBody>
      </p:sp>
    </p:spTree>
    <p:extLst>
      <p:ext uri="{BB962C8B-B14F-4D97-AF65-F5344CB8AC3E}">
        <p14:creationId xmlns:p14="http://schemas.microsoft.com/office/powerpoint/2010/main" val="33503629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FE3B76-D240-A6A9-35ED-1B1BDA1035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0B39816B-3E57-E4CA-C4F3-1E6773079041}"/>
              </a:ext>
            </a:extLst>
          </p:cNvPr>
          <p:cNvGrpSpPr/>
          <p:nvPr/>
        </p:nvGrpSpPr>
        <p:grpSpPr>
          <a:xfrm>
            <a:off x="1028700" y="-162813"/>
            <a:ext cx="5983509" cy="10595863"/>
            <a:chOff x="0" y="0"/>
            <a:chExt cx="1169022" cy="207015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DA0762FA-C490-B065-4B14-32D4B527D27E}"/>
                </a:ext>
              </a:extLst>
            </p:cNvPr>
            <p:cNvSpPr/>
            <p:nvPr/>
          </p:nvSpPr>
          <p:spPr>
            <a:xfrm>
              <a:off x="0" y="0"/>
              <a:ext cx="1169022" cy="2070155"/>
            </a:xfrm>
            <a:custGeom>
              <a:avLst/>
              <a:gdLst/>
              <a:ahLst/>
              <a:cxnLst/>
              <a:rect l="l" t="t" r="r" b="b"/>
              <a:pathLst>
                <a:path w="1169022" h="2070155">
                  <a:moveTo>
                    <a:pt x="0" y="0"/>
                  </a:moveTo>
                  <a:lnTo>
                    <a:pt x="1169022" y="0"/>
                  </a:lnTo>
                  <a:lnTo>
                    <a:pt x="1169022" y="2070155"/>
                  </a:lnTo>
                  <a:lnTo>
                    <a:pt x="0" y="2070155"/>
                  </a:lnTo>
                  <a:close/>
                </a:path>
              </a:pathLst>
            </a:custGeom>
            <a:blipFill>
              <a:blip r:embed="rId2"/>
              <a:stretch>
                <a:fillRect l="-99892" r="-66577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25B3076F-6C2F-0136-149E-50C0B1A895EA}"/>
              </a:ext>
            </a:extLst>
          </p:cNvPr>
          <p:cNvGrpSpPr/>
          <p:nvPr/>
        </p:nvGrpSpPr>
        <p:grpSpPr>
          <a:xfrm>
            <a:off x="15617606" y="1171033"/>
            <a:ext cx="670285" cy="670285"/>
            <a:chOff x="0" y="0"/>
            <a:chExt cx="812800" cy="8128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3BE906E-8105-2AA4-0093-68AACC11F128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DB01A6AD-67A5-0BA8-E3CA-082DC5B8C813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73FF1E89-4BF1-A6EB-0CC8-29CBBDC057AF}"/>
              </a:ext>
            </a:extLst>
          </p:cNvPr>
          <p:cNvGrpSpPr/>
          <p:nvPr/>
        </p:nvGrpSpPr>
        <p:grpSpPr>
          <a:xfrm>
            <a:off x="388713" y="7961087"/>
            <a:ext cx="1584419" cy="1584419"/>
            <a:chOff x="0" y="0"/>
            <a:chExt cx="812800" cy="81280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9FCF88CA-BF6A-B434-FF3C-0B27A7873CD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B2629149-EE4E-6DAC-19D0-FFC98C1DC3FF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3" name="Freeform 13">
            <a:extLst>
              <a:ext uri="{FF2B5EF4-FFF2-40B4-BE49-F238E27FC236}">
                <a16:creationId xmlns:a16="http://schemas.microsoft.com/office/drawing/2014/main" id="{21D3706E-302D-90B9-8040-DE6F6E5A65D8}"/>
              </a:ext>
            </a:extLst>
          </p:cNvPr>
          <p:cNvSpPr/>
          <p:nvPr/>
        </p:nvSpPr>
        <p:spPr>
          <a:xfrm>
            <a:off x="16898834" y="8573869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1" y="0"/>
                </a:lnTo>
                <a:lnTo>
                  <a:pt x="1888591" y="488672"/>
                </a:lnTo>
                <a:lnTo>
                  <a:pt x="0" y="4886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0E0A9D7D-11D4-A6AA-9F15-37BBB25DA392}"/>
              </a:ext>
            </a:extLst>
          </p:cNvPr>
          <p:cNvSpPr txBox="1"/>
          <p:nvPr/>
        </p:nvSpPr>
        <p:spPr>
          <a:xfrm>
            <a:off x="8400879" y="833196"/>
            <a:ext cx="8497955" cy="12824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 dirty="0">
                <a:solidFill>
                  <a:srgbClr val="000000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PRIORISER LES CONTACTS ET LES OPPORTUNITES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D318AA99-C218-DA79-0F70-129034044F50}"/>
              </a:ext>
            </a:extLst>
          </p:cNvPr>
          <p:cNvSpPr txBox="1"/>
          <p:nvPr/>
        </p:nvSpPr>
        <p:spPr>
          <a:xfrm>
            <a:off x="8400879" y="2933700"/>
            <a:ext cx="7847077" cy="3656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 dirty="0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. CRÉER UN TABLEAU DÍMPACT / FAISABILITÉ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5B921DD8-14C6-CCFD-D84B-FE6B21515BE2}"/>
              </a:ext>
            </a:extLst>
          </p:cNvPr>
          <p:cNvSpPr txBox="1"/>
          <p:nvPr/>
        </p:nvSpPr>
        <p:spPr>
          <a:xfrm>
            <a:off x="8400879" y="4209614"/>
            <a:ext cx="7887012" cy="7503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 dirty="0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. CHOISIR ACTIONS IMMÉDIATES VS MOYEN THERME</a:t>
            </a:r>
          </a:p>
        </p:txBody>
      </p:sp>
    </p:spTree>
    <p:extLst>
      <p:ext uri="{BB962C8B-B14F-4D97-AF65-F5344CB8AC3E}">
        <p14:creationId xmlns:p14="http://schemas.microsoft.com/office/powerpoint/2010/main" val="2345301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3" name="TextBox 3"/>
          <p:cNvSpPr txBox="1"/>
          <p:nvPr/>
        </p:nvSpPr>
        <p:spPr>
          <a:xfrm>
            <a:off x="5821112" y="3803485"/>
            <a:ext cx="7086128" cy="219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 b="1">
                <a:solidFill>
                  <a:srgbClr val="FFFFFF"/>
                </a:solidFill>
                <a:latin typeface="Gordita Bold"/>
                <a:ea typeface="Gordita Bold"/>
                <a:cs typeface="Gordita Bold"/>
                <a:sym typeface="Gordita Bold"/>
              </a:rPr>
              <a:t>ICE </a:t>
            </a:r>
          </a:p>
          <a:p>
            <a:pPr algn="ctr">
              <a:lnSpc>
                <a:spcPts val="8640"/>
              </a:lnSpc>
            </a:pPr>
            <a:r>
              <a:rPr lang="en-US" sz="7200" b="1">
                <a:solidFill>
                  <a:srgbClr val="FFFFFF"/>
                </a:solidFill>
                <a:latin typeface="Gordita Bold"/>
                <a:ea typeface="Gordita Bold"/>
                <a:cs typeface="Gordita Bold"/>
                <a:sym typeface="Gordita Bold"/>
              </a:rPr>
              <a:t>BREAKER 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6078316" y="3318967"/>
            <a:ext cx="670285" cy="670285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6776515" y="540027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8" name="Freeform 8"/>
          <p:cNvSpPr/>
          <p:nvPr/>
        </p:nvSpPr>
        <p:spPr>
          <a:xfrm flipH="1">
            <a:off x="877766" y="9079972"/>
            <a:ext cx="301867" cy="301867"/>
          </a:xfrm>
          <a:custGeom>
            <a:avLst/>
            <a:gdLst/>
            <a:ahLst/>
            <a:cxnLst/>
            <a:rect l="l" t="t" r="r" b="b"/>
            <a:pathLst>
              <a:path w="301867" h="301867">
                <a:moveTo>
                  <a:pt x="301868" y="0"/>
                </a:moveTo>
                <a:lnTo>
                  <a:pt x="0" y="0"/>
                </a:lnTo>
                <a:lnTo>
                  <a:pt x="0" y="301867"/>
                </a:lnTo>
                <a:lnTo>
                  <a:pt x="301868" y="301867"/>
                </a:lnTo>
                <a:lnTo>
                  <a:pt x="30186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CM"/>
          </a:p>
        </p:txBody>
      </p:sp>
      <p:sp>
        <p:nvSpPr>
          <p:cNvPr id="9" name="Freeform 9"/>
          <p:cNvSpPr/>
          <p:nvPr/>
        </p:nvSpPr>
        <p:spPr>
          <a:xfrm>
            <a:off x="12907239" y="9082950"/>
            <a:ext cx="301867" cy="301867"/>
          </a:xfrm>
          <a:custGeom>
            <a:avLst/>
            <a:gdLst/>
            <a:ahLst/>
            <a:cxnLst/>
            <a:rect l="l" t="t" r="r" b="b"/>
            <a:pathLst>
              <a:path w="301867" h="301867">
                <a:moveTo>
                  <a:pt x="0" y="0"/>
                </a:moveTo>
                <a:lnTo>
                  <a:pt x="301868" y="0"/>
                </a:lnTo>
                <a:lnTo>
                  <a:pt x="301868" y="301867"/>
                </a:lnTo>
                <a:lnTo>
                  <a:pt x="0" y="30186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CM"/>
          </a:p>
        </p:txBody>
      </p:sp>
      <p:sp>
        <p:nvSpPr>
          <p:cNvPr id="10" name="Freeform 10"/>
          <p:cNvSpPr/>
          <p:nvPr/>
        </p:nvSpPr>
        <p:spPr>
          <a:xfrm>
            <a:off x="7002670" y="9082950"/>
            <a:ext cx="301867" cy="287151"/>
          </a:xfrm>
          <a:custGeom>
            <a:avLst/>
            <a:gdLst/>
            <a:ahLst/>
            <a:cxnLst/>
            <a:rect l="l" t="t" r="r" b="b"/>
            <a:pathLst>
              <a:path w="301867" h="287151">
                <a:moveTo>
                  <a:pt x="0" y="0"/>
                </a:moveTo>
                <a:lnTo>
                  <a:pt x="301867" y="0"/>
                </a:lnTo>
                <a:lnTo>
                  <a:pt x="301867" y="287151"/>
                </a:lnTo>
                <a:lnTo>
                  <a:pt x="0" y="28715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CM"/>
          </a:p>
        </p:txBody>
      </p:sp>
      <p:sp>
        <p:nvSpPr>
          <p:cNvPr id="11" name="TextBox 11"/>
          <p:cNvSpPr txBox="1"/>
          <p:nvPr/>
        </p:nvSpPr>
        <p:spPr>
          <a:xfrm>
            <a:off x="1367276" y="8998952"/>
            <a:ext cx="2449164" cy="422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141313"/>
                </a:solidFill>
                <a:latin typeface="Inter"/>
                <a:ea typeface="Inter"/>
                <a:cs typeface="Inter"/>
                <a:sym typeface="Inter"/>
              </a:rPr>
              <a:t>+123-456-7890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437464" y="8998952"/>
            <a:ext cx="4790799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141313"/>
                </a:solidFill>
                <a:latin typeface="Inter"/>
                <a:ea typeface="Inter"/>
                <a:cs typeface="Inter"/>
                <a:sym typeface="Inter"/>
              </a:rPr>
              <a:t>www.reallygreatsite.com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395321" y="8998952"/>
            <a:ext cx="4790799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141313"/>
                </a:solidFill>
                <a:latin typeface="Inter"/>
                <a:ea typeface="Inter"/>
                <a:cs typeface="Inter"/>
                <a:sym typeface="Inter"/>
              </a:rPr>
              <a:t>hello@reallygreatsite.com</a:t>
            </a:r>
          </a:p>
        </p:txBody>
      </p:sp>
      <p:sp>
        <p:nvSpPr>
          <p:cNvPr id="14" name="Freeform 14"/>
          <p:cNvSpPr/>
          <p:nvPr/>
        </p:nvSpPr>
        <p:spPr>
          <a:xfrm>
            <a:off x="6951226" y="7123862"/>
            <a:ext cx="537536" cy="307862"/>
          </a:xfrm>
          <a:custGeom>
            <a:avLst/>
            <a:gdLst/>
            <a:ahLst/>
            <a:cxnLst/>
            <a:rect l="l" t="t" r="r" b="b"/>
            <a:pathLst>
              <a:path w="537536" h="307862">
                <a:moveTo>
                  <a:pt x="0" y="0"/>
                </a:moveTo>
                <a:lnTo>
                  <a:pt x="537536" y="0"/>
                </a:lnTo>
                <a:lnTo>
                  <a:pt x="537536" y="307861"/>
                </a:lnTo>
                <a:lnTo>
                  <a:pt x="0" y="30786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5" name="TextBox 15"/>
          <p:cNvSpPr txBox="1"/>
          <p:nvPr/>
        </p:nvSpPr>
        <p:spPr>
          <a:xfrm>
            <a:off x="7736412" y="7105055"/>
            <a:ext cx="4040714" cy="3239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 b="1">
                <a:solidFill>
                  <a:srgbClr val="FF914D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ROLE-PLAYING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8F04A5-1DC3-3F97-5C3E-EE8E8821C3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2289D5D-D898-A003-7D02-AEE2B3449EDF}"/>
              </a:ext>
            </a:extLst>
          </p:cNvPr>
          <p:cNvGrpSpPr/>
          <p:nvPr/>
        </p:nvGrpSpPr>
        <p:grpSpPr>
          <a:xfrm>
            <a:off x="1028700" y="-162813"/>
            <a:ext cx="5983509" cy="10595863"/>
            <a:chOff x="0" y="0"/>
            <a:chExt cx="1169022" cy="207015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ADA1310F-5B59-C22A-E8A8-540B613A9B8B}"/>
                </a:ext>
              </a:extLst>
            </p:cNvPr>
            <p:cNvSpPr/>
            <p:nvPr/>
          </p:nvSpPr>
          <p:spPr>
            <a:xfrm>
              <a:off x="0" y="0"/>
              <a:ext cx="1169022" cy="2070155"/>
            </a:xfrm>
            <a:custGeom>
              <a:avLst/>
              <a:gdLst/>
              <a:ahLst/>
              <a:cxnLst/>
              <a:rect l="l" t="t" r="r" b="b"/>
              <a:pathLst>
                <a:path w="1169022" h="2070155">
                  <a:moveTo>
                    <a:pt x="0" y="0"/>
                  </a:moveTo>
                  <a:lnTo>
                    <a:pt x="1169022" y="0"/>
                  </a:lnTo>
                  <a:lnTo>
                    <a:pt x="1169022" y="2070155"/>
                  </a:lnTo>
                  <a:lnTo>
                    <a:pt x="0" y="2070155"/>
                  </a:lnTo>
                  <a:close/>
                </a:path>
              </a:pathLst>
            </a:custGeom>
            <a:blipFill>
              <a:blip r:embed="rId2"/>
              <a:stretch>
                <a:fillRect l="-99892" r="-66577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823330B7-AC58-98E6-4C74-7BC16175BBE7}"/>
              </a:ext>
            </a:extLst>
          </p:cNvPr>
          <p:cNvGrpSpPr/>
          <p:nvPr/>
        </p:nvGrpSpPr>
        <p:grpSpPr>
          <a:xfrm>
            <a:off x="15617606" y="1171033"/>
            <a:ext cx="670285" cy="670285"/>
            <a:chOff x="0" y="0"/>
            <a:chExt cx="812800" cy="8128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9447DA73-2B92-0BCE-97E3-BDFCCC3ECB0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D39A30B6-FDC4-BBF5-D185-7AADEE6A2C50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FAC401F2-E974-04E6-5CA8-3F7141476646}"/>
              </a:ext>
            </a:extLst>
          </p:cNvPr>
          <p:cNvGrpSpPr/>
          <p:nvPr/>
        </p:nvGrpSpPr>
        <p:grpSpPr>
          <a:xfrm>
            <a:off x="388713" y="7961087"/>
            <a:ext cx="1584419" cy="1584419"/>
            <a:chOff x="0" y="0"/>
            <a:chExt cx="812800" cy="81280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FC3A9AFF-F3BC-70BB-2F17-A6AE9360BA0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418631F2-B12E-FBC2-1C50-68FFF03D85F6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3" name="Freeform 13">
            <a:extLst>
              <a:ext uri="{FF2B5EF4-FFF2-40B4-BE49-F238E27FC236}">
                <a16:creationId xmlns:a16="http://schemas.microsoft.com/office/drawing/2014/main" id="{4040DB21-A5EB-7636-36C2-BC256C6CB20A}"/>
              </a:ext>
            </a:extLst>
          </p:cNvPr>
          <p:cNvSpPr/>
          <p:nvPr/>
        </p:nvSpPr>
        <p:spPr>
          <a:xfrm>
            <a:off x="16898834" y="8573869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1" y="0"/>
                </a:lnTo>
                <a:lnTo>
                  <a:pt x="1888591" y="488672"/>
                </a:lnTo>
                <a:lnTo>
                  <a:pt x="0" y="4886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0D523FB7-4A94-8DBB-C314-5374C17C98E6}"/>
              </a:ext>
            </a:extLst>
          </p:cNvPr>
          <p:cNvSpPr txBox="1"/>
          <p:nvPr/>
        </p:nvSpPr>
        <p:spPr>
          <a:xfrm>
            <a:off x="8400879" y="833196"/>
            <a:ext cx="8497955" cy="9539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4400" b="1" dirty="0">
                <a:solidFill>
                  <a:srgbClr val="000000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TOOLS AND RESOURCES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B03FE60B-1B6A-F02E-BC11-2CFCD9ACC47F}"/>
              </a:ext>
            </a:extLst>
          </p:cNvPr>
          <p:cNvSpPr txBox="1"/>
          <p:nvPr/>
        </p:nvSpPr>
        <p:spPr>
          <a:xfrm>
            <a:off x="8400879" y="2933700"/>
            <a:ext cx="7847077" cy="30587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 dirty="0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YET ANOTHER MAIL MERGE </a:t>
            </a:r>
          </a:p>
          <a:p>
            <a:pPr algn="l">
              <a:lnSpc>
                <a:spcPts val="2999"/>
              </a:lnSpc>
            </a:pPr>
            <a:endParaRPr lang="en-US" sz="2499" b="1" dirty="0">
              <a:solidFill>
                <a:srgbClr val="FF914D"/>
              </a:solidFill>
              <a:latin typeface="Gordita Bold"/>
              <a:ea typeface="Gordita Bold"/>
              <a:cs typeface="Gordita Bold"/>
              <a:sym typeface="Gordita Bold"/>
            </a:endParaRPr>
          </a:p>
          <a:p>
            <a:pPr algn="l">
              <a:lnSpc>
                <a:spcPts val="2999"/>
              </a:lnSpc>
            </a:pPr>
            <a:r>
              <a:rPr lang="en-US" sz="2499" b="1" dirty="0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  <a:hlinkClick r:id="rId5"/>
              </a:rPr>
              <a:t>https://app.yamm.com/login?continue=%2F</a:t>
            </a:r>
            <a:endParaRPr lang="en-US" sz="2499" b="1" dirty="0">
              <a:solidFill>
                <a:srgbClr val="FF914D"/>
              </a:solidFill>
              <a:latin typeface="Gordita Bold"/>
              <a:ea typeface="Gordita Bold"/>
              <a:cs typeface="Gordita Bold"/>
              <a:sym typeface="Gordita Bold"/>
            </a:endParaRPr>
          </a:p>
          <a:p>
            <a:pPr algn="l">
              <a:lnSpc>
                <a:spcPts val="2999"/>
              </a:lnSpc>
            </a:pPr>
            <a:endParaRPr lang="en-US" sz="2499" b="1" dirty="0">
              <a:solidFill>
                <a:srgbClr val="FF914D"/>
              </a:solidFill>
              <a:latin typeface="Gordita Bold"/>
              <a:ea typeface="Gordita Bold"/>
              <a:cs typeface="Gordita Bold"/>
              <a:sym typeface="Gordita Bold"/>
            </a:endParaRPr>
          </a:p>
          <a:p>
            <a:pPr algn="l">
              <a:lnSpc>
                <a:spcPts val="2999"/>
              </a:lnSpc>
            </a:pPr>
            <a:r>
              <a:rPr lang="en-US" sz="2499" b="1" dirty="0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  <a:hlinkClick r:id="rId6"/>
              </a:rPr>
              <a:t>https://www.youtube.com/watch?v=qZXXY9LAkRQ</a:t>
            </a:r>
            <a:r>
              <a:rPr lang="en-US" sz="2499" b="1" dirty="0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 </a:t>
            </a:r>
          </a:p>
          <a:p>
            <a:pPr algn="l">
              <a:lnSpc>
                <a:spcPts val="2999"/>
              </a:lnSpc>
            </a:pPr>
            <a:endParaRPr lang="en-US" sz="2499" b="1" dirty="0">
              <a:solidFill>
                <a:srgbClr val="FF914D"/>
              </a:solidFill>
              <a:latin typeface="Gordita Bold"/>
              <a:ea typeface="Gordita Bold"/>
              <a:cs typeface="Gordita Bold"/>
              <a:sym typeface="Gordita Bold"/>
            </a:endParaRPr>
          </a:p>
          <a:p>
            <a:pPr algn="l">
              <a:lnSpc>
                <a:spcPts val="2999"/>
              </a:lnSpc>
            </a:pPr>
            <a:r>
              <a:rPr lang="en-US" sz="2499" b="1" dirty="0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  <a:hlinkClick r:id="rId7"/>
              </a:rPr>
              <a:t>https://www.camcard.com/</a:t>
            </a:r>
            <a:r>
              <a:rPr lang="en-US" sz="2499" b="1" dirty="0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 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D4EEBD71-7640-AF6D-47D2-25C016263100}"/>
              </a:ext>
            </a:extLst>
          </p:cNvPr>
          <p:cNvSpPr txBox="1"/>
          <p:nvPr/>
        </p:nvSpPr>
        <p:spPr>
          <a:xfrm>
            <a:off x="8338040" y="7533288"/>
            <a:ext cx="7887012" cy="15198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 dirty="0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. CHOISIR ACTIONS IMMÉDIATES VS MOYEN THERME</a:t>
            </a:r>
          </a:p>
          <a:p>
            <a:pPr algn="l">
              <a:lnSpc>
                <a:spcPts val="2999"/>
              </a:lnSpc>
            </a:pPr>
            <a:endParaRPr lang="en-US" sz="2499" b="1" dirty="0">
              <a:solidFill>
                <a:srgbClr val="FF914D"/>
              </a:solidFill>
              <a:latin typeface="Gordita Bold"/>
              <a:ea typeface="Gordita Bold"/>
              <a:cs typeface="Gordita Bold"/>
              <a:sym typeface="Gordita Bold"/>
            </a:endParaRPr>
          </a:p>
          <a:p>
            <a:pPr algn="l">
              <a:lnSpc>
                <a:spcPts val="2999"/>
              </a:lnSpc>
            </a:pPr>
            <a:r>
              <a:rPr lang="en-US" sz="2499" b="1" dirty="0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  <a:hlinkClick r:id="rId8"/>
              </a:rPr>
              <a:t>WWW.GMASS.CO</a:t>
            </a:r>
            <a:r>
              <a:rPr lang="en-US" sz="2499" b="1" dirty="0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21006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50E16C-76E1-C996-4234-82CDD8117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B645A808-CF89-5D83-FA0C-F9C528EB20A3}"/>
              </a:ext>
            </a:extLst>
          </p:cNvPr>
          <p:cNvGrpSpPr/>
          <p:nvPr/>
        </p:nvGrpSpPr>
        <p:grpSpPr>
          <a:xfrm>
            <a:off x="1028700" y="-162813"/>
            <a:ext cx="5983509" cy="10595863"/>
            <a:chOff x="0" y="0"/>
            <a:chExt cx="1169022" cy="207015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B0A5F88-2E3E-0E97-2F5C-2AB71228FFB9}"/>
                </a:ext>
              </a:extLst>
            </p:cNvPr>
            <p:cNvSpPr/>
            <p:nvPr/>
          </p:nvSpPr>
          <p:spPr>
            <a:xfrm>
              <a:off x="0" y="0"/>
              <a:ext cx="1169022" cy="2070155"/>
            </a:xfrm>
            <a:custGeom>
              <a:avLst/>
              <a:gdLst/>
              <a:ahLst/>
              <a:cxnLst/>
              <a:rect l="l" t="t" r="r" b="b"/>
              <a:pathLst>
                <a:path w="1169022" h="2070155">
                  <a:moveTo>
                    <a:pt x="0" y="0"/>
                  </a:moveTo>
                  <a:lnTo>
                    <a:pt x="1169022" y="0"/>
                  </a:lnTo>
                  <a:lnTo>
                    <a:pt x="1169022" y="2070155"/>
                  </a:lnTo>
                  <a:lnTo>
                    <a:pt x="0" y="2070155"/>
                  </a:lnTo>
                  <a:close/>
                </a:path>
              </a:pathLst>
            </a:custGeom>
            <a:blipFill>
              <a:blip r:embed="rId2"/>
              <a:stretch>
                <a:fillRect l="-99892" r="-66577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9748B7BB-6319-417D-46B2-34F0BD490606}"/>
              </a:ext>
            </a:extLst>
          </p:cNvPr>
          <p:cNvGrpSpPr/>
          <p:nvPr/>
        </p:nvGrpSpPr>
        <p:grpSpPr>
          <a:xfrm>
            <a:off x="15617606" y="1171033"/>
            <a:ext cx="670285" cy="670285"/>
            <a:chOff x="0" y="0"/>
            <a:chExt cx="812800" cy="8128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AD8656B0-A0B8-E3B1-0031-30E87495D234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F6791F00-9EFA-7495-4E66-078581DEB68F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2CD94B26-02E8-D853-FE23-9434566FD450}"/>
              </a:ext>
            </a:extLst>
          </p:cNvPr>
          <p:cNvGrpSpPr/>
          <p:nvPr/>
        </p:nvGrpSpPr>
        <p:grpSpPr>
          <a:xfrm>
            <a:off x="388713" y="7961087"/>
            <a:ext cx="1584419" cy="1584419"/>
            <a:chOff x="0" y="0"/>
            <a:chExt cx="812800" cy="81280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0EF5DE27-850D-9A2C-EBFF-D18239AA3A7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5BDEC466-9B97-6376-AACC-C87A46DD6371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3" name="Freeform 13">
            <a:extLst>
              <a:ext uri="{FF2B5EF4-FFF2-40B4-BE49-F238E27FC236}">
                <a16:creationId xmlns:a16="http://schemas.microsoft.com/office/drawing/2014/main" id="{5519AAE3-1245-FC3A-045F-88F2892537FF}"/>
              </a:ext>
            </a:extLst>
          </p:cNvPr>
          <p:cNvSpPr/>
          <p:nvPr/>
        </p:nvSpPr>
        <p:spPr>
          <a:xfrm>
            <a:off x="16898834" y="8573869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1" y="0"/>
                </a:lnTo>
                <a:lnTo>
                  <a:pt x="1888591" y="488672"/>
                </a:lnTo>
                <a:lnTo>
                  <a:pt x="0" y="4886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FFFDB12E-22E7-D902-907C-33881C6A46B0}"/>
              </a:ext>
            </a:extLst>
          </p:cNvPr>
          <p:cNvSpPr txBox="1"/>
          <p:nvPr/>
        </p:nvSpPr>
        <p:spPr>
          <a:xfrm>
            <a:off x="8400879" y="833196"/>
            <a:ext cx="8497955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CM" sz="54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PROPOSER DES SUITES CONCRÈTES</a:t>
            </a:r>
            <a:endParaRPr lang="en-CM" sz="54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3AC7E231-72BE-B18E-FE65-0455FC632C52}"/>
              </a:ext>
            </a:extLst>
          </p:cNvPr>
          <p:cNvSpPr txBox="1"/>
          <p:nvPr/>
        </p:nvSpPr>
        <p:spPr>
          <a:xfrm>
            <a:off x="8400879" y="2933700"/>
            <a:ext cx="8363121" cy="52322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CM" sz="2800" b="1" dirty="0">
                <a:solidFill>
                  <a:schemeClr val="accent6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ORGANISER UN CALL, UNE RENCONTRE, UN ESSAI PRODUIT…</a:t>
            </a:r>
          </a:p>
          <a:p>
            <a:pPr marL="342900" lvl="0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CM" sz="2800" b="1" dirty="0">
              <a:solidFill>
                <a:schemeClr val="accent6"/>
              </a:solidFill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CM" sz="2800" b="1" dirty="0">
              <a:solidFill>
                <a:schemeClr val="accent6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CM" sz="2800" b="1" dirty="0">
              <a:solidFill>
                <a:schemeClr val="accent6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CM" sz="2800" b="1" dirty="0">
              <a:solidFill>
                <a:schemeClr val="accent6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lvl="0">
              <a:buSzPts val="1000"/>
              <a:tabLst>
                <a:tab pos="457200" algn="l"/>
              </a:tabLst>
            </a:pPr>
            <a:r>
              <a:rPr lang="en-CM" sz="60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ATELIER</a:t>
            </a:r>
            <a:r>
              <a:rPr lang="en-CM" sz="54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: </a:t>
            </a:r>
          </a:p>
          <a:p>
            <a:pPr marL="342900" lvl="0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CM" sz="2800" b="1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lvl="0">
              <a:buSzPts val="1000"/>
              <a:tabLst>
                <a:tab pos="457200" algn="l"/>
              </a:tabLst>
            </a:pPr>
            <a:r>
              <a:rPr lang="en-CM" sz="2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RÉDIGE UN MESSAGE DE SUIVI PERSONNALISÉ POUR UNE PERSONNE RENCONTRÉE LORS D’UN ÉVÈNEMENT IL Y A 2 JOURS</a:t>
            </a:r>
          </a:p>
        </p:txBody>
      </p:sp>
    </p:spTree>
    <p:extLst>
      <p:ext uri="{BB962C8B-B14F-4D97-AF65-F5344CB8AC3E}">
        <p14:creationId xmlns:p14="http://schemas.microsoft.com/office/powerpoint/2010/main" val="41919208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31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26C98E-853F-0160-26EE-EF0F4AF60C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CFF94DA4-9D6D-1EDC-554F-EDB5A80B9D43}"/>
              </a:ext>
            </a:extLst>
          </p:cNvPr>
          <p:cNvSpPr txBox="1"/>
          <p:nvPr/>
        </p:nvSpPr>
        <p:spPr>
          <a:xfrm>
            <a:off x="942536" y="1774524"/>
            <a:ext cx="16507264" cy="76328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44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EXEMPLE CONCRET :</a:t>
            </a:r>
          </a:p>
          <a:p>
            <a:pPr algn="l"/>
            <a:endParaRPr lang="en-US" sz="2400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/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Bonjour [</a:t>
            </a:r>
            <a:r>
              <a:rPr lang="en-US" sz="2500" dirty="0" err="1">
                <a:solidFill>
                  <a:schemeClr val="accent6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Prénom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],</a:t>
            </a:r>
          </a:p>
          <a:p>
            <a:pPr algn="l"/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Je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vous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remercie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encore pour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notre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échange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lors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du [</a:t>
            </a:r>
            <a:r>
              <a:rPr lang="en-US" sz="2500" dirty="0">
                <a:solidFill>
                  <a:schemeClr val="accent6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Nom de </a:t>
            </a:r>
            <a:r>
              <a:rPr lang="en-US" sz="2500" dirty="0" err="1">
                <a:solidFill>
                  <a:schemeClr val="accent6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l’événement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]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ce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[</a:t>
            </a:r>
            <a:r>
              <a:rPr lang="en-US" sz="2500" dirty="0">
                <a:solidFill>
                  <a:schemeClr val="accent6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date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]. </a:t>
            </a:r>
          </a:p>
          <a:p>
            <a:pPr algn="l"/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J’ai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beaucoup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apprécié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votre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intérêt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pour [</a:t>
            </a:r>
            <a:r>
              <a:rPr lang="en-US" sz="2500" dirty="0">
                <a:solidFill>
                  <a:schemeClr val="accent6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ton </a:t>
            </a:r>
            <a:r>
              <a:rPr lang="en-US" sz="2500" dirty="0" err="1">
                <a:solidFill>
                  <a:schemeClr val="accent6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projet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], et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vos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remarques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pertinentes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sur [</a:t>
            </a:r>
            <a:r>
              <a:rPr lang="en-US" sz="2500" dirty="0">
                <a:solidFill>
                  <a:schemeClr val="accent6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point </a:t>
            </a:r>
            <a:r>
              <a:rPr lang="en-US" sz="2500" dirty="0" err="1">
                <a:solidFill>
                  <a:schemeClr val="accent6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abordé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].</a:t>
            </a:r>
          </a:p>
          <a:p>
            <a:pPr algn="l"/>
            <a:endParaRPr lang="en-US" sz="2500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/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Comme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convenu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, je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vous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envoie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[</a:t>
            </a:r>
            <a:r>
              <a:rPr lang="en-US" sz="2500" dirty="0">
                <a:solidFill>
                  <a:schemeClr val="accent6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le lien / la plaquette / un </a:t>
            </a:r>
            <a:r>
              <a:rPr lang="en-US" sz="2500" dirty="0" err="1">
                <a:solidFill>
                  <a:schemeClr val="accent6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complément</a:t>
            </a:r>
            <a:r>
              <a:rPr lang="en-US" sz="2500" dirty="0">
                <a:solidFill>
                  <a:schemeClr val="accent6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</a:t>
            </a:r>
            <a:r>
              <a:rPr lang="en-US" sz="2500" dirty="0" err="1">
                <a:solidFill>
                  <a:schemeClr val="accent6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d’information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] sur [ton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offre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].</a:t>
            </a:r>
          </a:p>
          <a:p>
            <a:pPr algn="l"/>
            <a:endParaRPr lang="en-US" sz="2500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/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Je serais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ravi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(e)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d’organiser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un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appel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rapide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cette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semaine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pour explorer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une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potentielle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collaboration,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si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cela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vous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convient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.</a:t>
            </a:r>
          </a:p>
          <a:p>
            <a:pPr algn="l"/>
            <a:endParaRPr lang="en-US" sz="2500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  <a:p>
            <a:pPr algn="l"/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Dans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l’attente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de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votre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retour,</a:t>
            </a:r>
          </a:p>
          <a:p>
            <a:pPr algn="l"/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Bien à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vous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,</a:t>
            </a:r>
          </a:p>
          <a:p>
            <a:pPr algn="l"/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[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Prénom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Nom]</a:t>
            </a:r>
          </a:p>
          <a:p>
            <a:pPr algn="l"/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[Poste / </a:t>
            </a:r>
            <a:r>
              <a:rPr lang="en-US" sz="2500" dirty="0" err="1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Entreprise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]</a:t>
            </a:r>
          </a:p>
          <a:p>
            <a:pPr algn="l"/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[</a:t>
            </a:r>
            <a:r>
              <a:rPr lang="en-US" sz="2500" dirty="0" err="1">
                <a:solidFill>
                  <a:schemeClr val="bg1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Téléphone</a:t>
            </a:r>
            <a:r>
              <a:rPr lang="en-US" sz="2500" dirty="0">
                <a:solidFill>
                  <a:schemeClr val="bg1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 / LinkedIn / site web</a:t>
            </a:r>
            <a:r>
              <a:rPr lang="en-US" sz="2500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]</a:t>
            </a:r>
          </a:p>
          <a:p>
            <a:pPr algn="l"/>
            <a:endParaRPr lang="en-US" sz="2800" b="1" dirty="0">
              <a:solidFill>
                <a:srgbClr val="FFFFFF"/>
              </a:solidFill>
              <a:latin typeface="Radnika Next Bold"/>
              <a:ea typeface="Radnika Next Bold"/>
              <a:cs typeface="Radnika Next Bold"/>
              <a:sym typeface="Radnika Next Bold"/>
            </a:endParaRP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BD68E89A-4569-3128-D3A3-00D40C816176}"/>
              </a:ext>
            </a:extLst>
          </p:cNvPr>
          <p:cNvGrpSpPr/>
          <p:nvPr/>
        </p:nvGrpSpPr>
        <p:grpSpPr>
          <a:xfrm>
            <a:off x="8858900" y="366422"/>
            <a:ext cx="670285" cy="670285"/>
            <a:chOff x="0" y="0"/>
            <a:chExt cx="812800" cy="812800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F8E88D56-E58D-6C25-4DD0-DB355389BEC3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AD2DE484-F661-6C87-92D6-A457FDAF4088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B00BFF54-27CD-0EBB-6957-147D9F56799F}"/>
              </a:ext>
            </a:extLst>
          </p:cNvPr>
          <p:cNvGrpSpPr/>
          <p:nvPr/>
        </p:nvGrpSpPr>
        <p:grpSpPr>
          <a:xfrm>
            <a:off x="16767330" y="1045981"/>
            <a:ext cx="2651865" cy="2651865"/>
            <a:chOff x="0" y="0"/>
            <a:chExt cx="812800" cy="8128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049C83F9-4170-F929-C0BD-03EE52D73364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8EC832F4-C82A-AAC7-16EF-F8171C52D5C9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9" name="Freeform 9">
            <a:extLst>
              <a:ext uri="{FF2B5EF4-FFF2-40B4-BE49-F238E27FC236}">
                <a16:creationId xmlns:a16="http://schemas.microsoft.com/office/drawing/2014/main" id="{B914E744-A495-380D-BC5C-6F6BE430A8F3}"/>
              </a:ext>
            </a:extLst>
          </p:cNvPr>
          <p:cNvSpPr/>
          <p:nvPr/>
        </p:nvSpPr>
        <p:spPr>
          <a:xfrm>
            <a:off x="14391544" y="8801100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</p:spTree>
    <p:extLst>
      <p:ext uri="{BB962C8B-B14F-4D97-AF65-F5344CB8AC3E}">
        <p14:creationId xmlns:p14="http://schemas.microsoft.com/office/powerpoint/2010/main" val="205208492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31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2C2791-E8DA-B4BB-9252-DD68ED3D7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B4522965-234B-BF23-ED46-4C583138B794}"/>
              </a:ext>
            </a:extLst>
          </p:cNvPr>
          <p:cNvSpPr txBox="1"/>
          <p:nvPr/>
        </p:nvSpPr>
        <p:spPr>
          <a:xfrm>
            <a:off x="1416446" y="1273617"/>
            <a:ext cx="15455107" cy="1028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000" b="1" dirty="0">
                <a:solidFill>
                  <a:srgbClr val="FFFFFF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LEUR RETOUR D’EXPÉRIENCE</a:t>
            </a:r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5482CE14-5385-A454-603A-9D9F9C7169A7}"/>
              </a:ext>
            </a:extLst>
          </p:cNvPr>
          <p:cNvGrpSpPr/>
          <p:nvPr/>
        </p:nvGrpSpPr>
        <p:grpSpPr>
          <a:xfrm>
            <a:off x="16536410" y="737372"/>
            <a:ext cx="670285" cy="670285"/>
            <a:chOff x="0" y="0"/>
            <a:chExt cx="812800" cy="812800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A2200601-655C-FC62-53BB-BED99F0A6EDC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96131FD7-87F4-FBBC-6795-B32F979D8FD6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2" name="Group 12">
            <a:extLst>
              <a:ext uri="{FF2B5EF4-FFF2-40B4-BE49-F238E27FC236}">
                <a16:creationId xmlns:a16="http://schemas.microsoft.com/office/drawing/2014/main" id="{8E0A7E2A-A8FB-5D81-EE55-570432D3E126}"/>
              </a:ext>
            </a:extLst>
          </p:cNvPr>
          <p:cNvGrpSpPr/>
          <p:nvPr/>
        </p:nvGrpSpPr>
        <p:grpSpPr>
          <a:xfrm>
            <a:off x="-1341829" y="3958235"/>
            <a:ext cx="2370529" cy="2370529"/>
            <a:chOff x="0" y="0"/>
            <a:chExt cx="812800" cy="812800"/>
          </a:xfrm>
        </p:grpSpPr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228DDE2F-4DC5-CDF0-C517-D20CB1C85F1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4" name="TextBox 14">
              <a:extLst>
                <a:ext uri="{FF2B5EF4-FFF2-40B4-BE49-F238E27FC236}">
                  <a16:creationId xmlns:a16="http://schemas.microsoft.com/office/drawing/2014/main" id="{B0AEB25E-A8F4-4EF1-7970-EBBDC9B0AB59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5" name="Freeform 15">
            <a:extLst>
              <a:ext uri="{FF2B5EF4-FFF2-40B4-BE49-F238E27FC236}">
                <a16:creationId xmlns:a16="http://schemas.microsoft.com/office/drawing/2014/main" id="{6E9ABA24-80D2-7717-9FBE-3356759809C4}"/>
              </a:ext>
            </a:extLst>
          </p:cNvPr>
          <p:cNvSpPr/>
          <p:nvPr/>
        </p:nvSpPr>
        <p:spPr>
          <a:xfrm>
            <a:off x="-715212" y="1931847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2"/>
                </a:lnTo>
                <a:lnTo>
                  <a:pt x="0" y="4886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27CC647A-BFDD-5A68-8818-4B9CE71DB69B}"/>
              </a:ext>
            </a:extLst>
          </p:cNvPr>
          <p:cNvSpPr txBox="1"/>
          <p:nvPr/>
        </p:nvSpPr>
        <p:spPr>
          <a:xfrm>
            <a:off x="2724135" y="7693157"/>
            <a:ext cx="5295927" cy="3211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800" b="1" dirty="0">
                <a:solidFill>
                  <a:schemeClr val="bg1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DAVY ROLAND NOUEBISSI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2ABF8720-DD7E-5186-6397-FBE068A4FEB8}"/>
              </a:ext>
            </a:extLst>
          </p:cNvPr>
          <p:cNvSpPr txBox="1"/>
          <p:nvPr/>
        </p:nvSpPr>
        <p:spPr>
          <a:xfrm>
            <a:off x="10096475" y="7704396"/>
            <a:ext cx="4457725" cy="3211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800" b="1" dirty="0">
                <a:solidFill>
                  <a:schemeClr val="bg1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FOINCHAS CHE ZOH</a:t>
            </a: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6454F216-B6CB-DB42-83B5-FF12C07590CF}"/>
              </a:ext>
            </a:extLst>
          </p:cNvPr>
          <p:cNvSpPr txBox="1"/>
          <p:nvPr/>
        </p:nvSpPr>
        <p:spPr>
          <a:xfrm>
            <a:off x="2724135" y="8070137"/>
            <a:ext cx="5295927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000"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rPr>
              <a:t>RESPONSABLE COMMUNICATION &amp; DIGITAL MARKETING </a:t>
            </a:r>
          </a:p>
          <a:p>
            <a:pPr algn="ctr">
              <a:lnSpc>
                <a:spcPts val="2520"/>
              </a:lnSpc>
            </a:pPr>
            <a:r>
              <a:rPr lang="en-US" sz="2400" b="1" dirty="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rPr>
              <a:t>CIBLE RH</a:t>
            </a:r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71F897EB-FCDB-9586-A57F-031F11005AED}"/>
              </a:ext>
            </a:extLst>
          </p:cNvPr>
          <p:cNvSpPr txBox="1"/>
          <p:nvPr/>
        </p:nvSpPr>
        <p:spPr>
          <a:xfrm>
            <a:off x="9982200" y="8070137"/>
            <a:ext cx="5029199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000"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rPr>
              <a:t>RESPONSABLE COSTUMER MARKETING</a:t>
            </a:r>
          </a:p>
          <a:p>
            <a:pPr algn="ctr">
              <a:lnSpc>
                <a:spcPts val="2520"/>
              </a:lnSpc>
            </a:pPr>
            <a:r>
              <a:rPr lang="en-US" sz="2400" dirty="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rPr>
              <a:t>GUINNESS</a:t>
            </a:r>
            <a:r>
              <a:rPr lang="en-US" sz="2400" dirty="0">
                <a:solidFill>
                  <a:srgbClr val="BABABA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</a:p>
        </p:txBody>
      </p:sp>
      <p:pic>
        <p:nvPicPr>
          <p:cNvPr id="25" name="Picture 24" descr="A person wearing glasses and a blue suit&#10;&#10;Description automatically generated">
            <a:extLst>
              <a:ext uri="{FF2B5EF4-FFF2-40B4-BE49-F238E27FC236}">
                <a16:creationId xmlns:a16="http://schemas.microsoft.com/office/drawing/2014/main" id="{A68DB725-5E8E-1244-E22B-4DFDBBF7B0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2757466"/>
            <a:ext cx="4495800" cy="4571242"/>
          </a:xfrm>
          <a:prstGeom prst="rect">
            <a:avLst/>
          </a:prstGeom>
        </p:spPr>
      </p:pic>
      <p:pic>
        <p:nvPicPr>
          <p:cNvPr id="27" name="Picture 26" descr="A person in a checkered shirt&#10;&#10;Description automatically generated">
            <a:extLst>
              <a:ext uri="{FF2B5EF4-FFF2-40B4-BE49-F238E27FC236}">
                <a16:creationId xmlns:a16="http://schemas.microsoft.com/office/drawing/2014/main" id="{5FFBC9E8-3FA9-73FD-A0B6-21AAD51491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24" r="13099" b="39202"/>
          <a:stretch/>
        </p:blipFill>
        <p:spPr>
          <a:xfrm>
            <a:off x="10096475" y="2838605"/>
            <a:ext cx="4495800" cy="449010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F7EB1747-716F-2FAB-7E98-D81DC6854BAF}"/>
                  </a:ext>
                </a:extLst>
              </p14:cNvPr>
              <p14:cNvContentPartPr/>
              <p14:nvPr/>
            </p14:nvContentPartPr>
            <p14:xfrm>
              <a:off x="11354247" y="7723757"/>
              <a:ext cx="360" cy="36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F7EB1747-716F-2FAB-7E98-D81DC6854BA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345607" y="7715117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97801AED-2611-9E8C-A07B-19596BEB77D1}"/>
                  </a:ext>
                </a:extLst>
              </p14:cNvPr>
              <p14:cNvContentPartPr/>
              <p14:nvPr/>
            </p14:nvContentPartPr>
            <p14:xfrm>
              <a:off x="11339487" y="7751837"/>
              <a:ext cx="360" cy="36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97801AED-2611-9E8C-A07B-19596BEB77D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330487" y="7742837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1B12100F-A752-E1EA-AC63-BFEA9FE52A6B}"/>
                  </a:ext>
                </a:extLst>
              </p14:cNvPr>
              <p14:cNvContentPartPr/>
              <p14:nvPr/>
            </p14:nvContentPartPr>
            <p14:xfrm>
              <a:off x="11229687" y="7813397"/>
              <a:ext cx="360" cy="36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1B12100F-A752-E1EA-AC63-BFEA9FE52A6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220687" y="7804397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A893EF57-8AAC-C541-7EA8-AB89A62812C1}"/>
                  </a:ext>
                </a:extLst>
              </p14:cNvPr>
              <p14:cNvContentPartPr/>
              <p14:nvPr/>
            </p14:nvContentPartPr>
            <p14:xfrm>
              <a:off x="11164887" y="7723397"/>
              <a:ext cx="360" cy="360"/>
            </p14:xfrm>
          </p:contentPart>
        </mc:Choice>
        <mc:Fallback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A893EF57-8AAC-C541-7EA8-AB89A62812C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156247" y="7714757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5767B372-4424-9ED8-3801-F5CDEBC3510A}"/>
                  </a:ext>
                </a:extLst>
              </p14:cNvPr>
              <p14:cNvContentPartPr/>
              <p14:nvPr/>
            </p14:nvContentPartPr>
            <p14:xfrm>
              <a:off x="11331207" y="7980437"/>
              <a:ext cx="360" cy="36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5767B372-4424-9ED8-3801-F5CDEBC3510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322207" y="7971797"/>
                <a:ext cx="18000" cy="18000"/>
              </a:xfrm>
              <a:prstGeom prst="rect">
                <a:avLst/>
              </a:prstGeom>
            </p:spPr>
          </p:pic>
        </mc:Fallback>
      </mc:AlternateContent>
      <p:grpSp>
        <p:nvGrpSpPr>
          <p:cNvPr id="36" name="Group 35">
            <a:extLst>
              <a:ext uri="{FF2B5EF4-FFF2-40B4-BE49-F238E27FC236}">
                <a16:creationId xmlns:a16="http://schemas.microsoft.com/office/drawing/2014/main" id="{82850E54-CDC4-2314-8495-A039DF205F32}"/>
              </a:ext>
            </a:extLst>
          </p:cNvPr>
          <p:cNvGrpSpPr/>
          <p:nvPr/>
        </p:nvGrpSpPr>
        <p:grpSpPr>
          <a:xfrm>
            <a:off x="11952207" y="8460317"/>
            <a:ext cx="360" cy="360"/>
            <a:chOff x="11952207" y="8460317"/>
            <a:chExt cx="360" cy="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2">
              <p14:nvContentPartPr>
                <p14:cNvPr id="33" name="Ink 32">
                  <a:extLst>
                    <a:ext uri="{FF2B5EF4-FFF2-40B4-BE49-F238E27FC236}">
                      <a16:creationId xmlns:a16="http://schemas.microsoft.com/office/drawing/2014/main" id="{94E3F2CB-2EB7-1E6A-77E9-FD5032B0E0B8}"/>
                    </a:ext>
                  </a:extLst>
                </p14:cNvPr>
                <p14:cNvContentPartPr/>
                <p14:nvPr/>
              </p14:nvContentPartPr>
              <p14:xfrm>
                <a:off x="11952207" y="8460317"/>
                <a:ext cx="360" cy="360"/>
              </p14:xfrm>
            </p:contentPart>
          </mc:Choice>
          <mc:Fallback>
            <p:pic>
              <p:nvPicPr>
                <p:cNvPr id="33" name="Ink 32">
                  <a:extLst>
                    <a:ext uri="{FF2B5EF4-FFF2-40B4-BE49-F238E27FC236}">
                      <a16:creationId xmlns:a16="http://schemas.microsoft.com/office/drawing/2014/main" id="{94E3F2CB-2EB7-1E6A-77E9-FD5032B0E0B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1943207" y="8451317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871A1101-9B0D-EECA-E84F-B7D8FEB43B62}"/>
                    </a:ext>
                  </a:extLst>
                </p14:cNvPr>
                <p14:cNvContentPartPr/>
                <p14:nvPr/>
              </p14:nvContentPartPr>
              <p14:xfrm>
                <a:off x="11952207" y="8460317"/>
                <a:ext cx="360" cy="360"/>
              </p14:xfrm>
            </p:contentPart>
          </mc:Choice>
          <mc:Fallback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871A1101-9B0D-EECA-E84F-B7D8FEB43B6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1943207" y="8451317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5C29E4B0-6B22-A36F-ADF2-02FA420CC109}"/>
                  </a:ext>
                </a:extLst>
              </p14:cNvPr>
              <p14:cNvContentPartPr/>
              <p14:nvPr/>
            </p14:nvContentPartPr>
            <p14:xfrm>
              <a:off x="11374407" y="6108797"/>
              <a:ext cx="360" cy="36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5C29E4B0-6B22-A36F-ADF2-02FA420CC10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365767" y="6099797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A45E1CB7-4EB9-41E5-54C8-747798E67678}"/>
                  </a:ext>
                </a:extLst>
              </p14:cNvPr>
              <p14:cNvContentPartPr/>
              <p14:nvPr/>
            </p14:nvContentPartPr>
            <p14:xfrm>
              <a:off x="12227967" y="7693157"/>
              <a:ext cx="360" cy="36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A45E1CB7-4EB9-41E5-54C8-747798E6767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219327" y="7684157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7713292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1CC6BA-4530-B1F3-90EF-37E3988B9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087B753D-9340-8C5C-AC7B-03EBF45066D6}"/>
              </a:ext>
            </a:extLst>
          </p:cNvPr>
          <p:cNvGrpSpPr/>
          <p:nvPr/>
        </p:nvGrpSpPr>
        <p:grpSpPr>
          <a:xfrm>
            <a:off x="1028700" y="-162813"/>
            <a:ext cx="5983509" cy="10595863"/>
            <a:chOff x="0" y="0"/>
            <a:chExt cx="1169022" cy="207015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4F88A20B-FAA3-A88C-6CA7-6E8C0A8E30D1}"/>
                </a:ext>
              </a:extLst>
            </p:cNvPr>
            <p:cNvSpPr/>
            <p:nvPr/>
          </p:nvSpPr>
          <p:spPr>
            <a:xfrm>
              <a:off x="0" y="0"/>
              <a:ext cx="1169022" cy="2070155"/>
            </a:xfrm>
            <a:custGeom>
              <a:avLst/>
              <a:gdLst/>
              <a:ahLst/>
              <a:cxnLst/>
              <a:rect l="l" t="t" r="r" b="b"/>
              <a:pathLst>
                <a:path w="1169022" h="2070155">
                  <a:moveTo>
                    <a:pt x="0" y="0"/>
                  </a:moveTo>
                  <a:lnTo>
                    <a:pt x="1169022" y="0"/>
                  </a:lnTo>
                  <a:lnTo>
                    <a:pt x="1169022" y="2070155"/>
                  </a:lnTo>
                  <a:lnTo>
                    <a:pt x="0" y="2070155"/>
                  </a:lnTo>
                  <a:close/>
                </a:path>
              </a:pathLst>
            </a:custGeom>
            <a:blipFill>
              <a:blip r:embed="rId2"/>
              <a:stretch>
                <a:fillRect l="-9028" r="-9028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sp>
        <p:nvSpPr>
          <p:cNvPr id="4" name="TextBox 4">
            <a:extLst>
              <a:ext uri="{FF2B5EF4-FFF2-40B4-BE49-F238E27FC236}">
                <a16:creationId xmlns:a16="http://schemas.microsoft.com/office/drawing/2014/main" id="{8A4BF99B-7FB7-E402-A733-D084F537C01E}"/>
              </a:ext>
            </a:extLst>
          </p:cNvPr>
          <p:cNvSpPr txBox="1"/>
          <p:nvPr/>
        </p:nvSpPr>
        <p:spPr>
          <a:xfrm>
            <a:off x="8305800" y="1335416"/>
            <a:ext cx="8331190" cy="743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6000" b="1" dirty="0">
                <a:solidFill>
                  <a:srgbClr val="000000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VOS QUESTIONS</a:t>
            </a:r>
          </a:p>
        </p:txBody>
      </p:sp>
      <p:grpSp>
        <p:nvGrpSpPr>
          <p:cNvPr id="5" name="Group 5">
            <a:extLst>
              <a:ext uri="{FF2B5EF4-FFF2-40B4-BE49-F238E27FC236}">
                <a16:creationId xmlns:a16="http://schemas.microsoft.com/office/drawing/2014/main" id="{744CA901-C472-564E-F6DB-8567ABFEB5BB}"/>
              </a:ext>
            </a:extLst>
          </p:cNvPr>
          <p:cNvGrpSpPr/>
          <p:nvPr/>
        </p:nvGrpSpPr>
        <p:grpSpPr>
          <a:xfrm>
            <a:off x="15617606" y="1171033"/>
            <a:ext cx="670285" cy="670285"/>
            <a:chOff x="0" y="0"/>
            <a:chExt cx="812800" cy="812800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5EEAE53D-A9EB-FF51-C11E-F666506BDCB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D49A517A-4B4C-AFC0-B8A8-C41C38420209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FFCB5CA9-9377-2DCC-1C6E-5CB64279261A}"/>
              </a:ext>
            </a:extLst>
          </p:cNvPr>
          <p:cNvGrpSpPr/>
          <p:nvPr/>
        </p:nvGrpSpPr>
        <p:grpSpPr>
          <a:xfrm>
            <a:off x="388713" y="7961087"/>
            <a:ext cx="1584419" cy="1584419"/>
            <a:chOff x="0" y="0"/>
            <a:chExt cx="812800" cy="812800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BA4D3850-2735-FA69-0BF0-77F12B6374CD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CC2A5920-D6C9-133C-7048-623C489C23C6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4" name="Freeform 14">
            <a:extLst>
              <a:ext uri="{FF2B5EF4-FFF2-40B4-BE49-F238E27FC236}">
                <a16:creationId xmlns:a16="http://schemas.microsoft.com/office/drawing/2014/main" id="{AC0D17FC-A237-A24E-63E4-BD82E5C32A8D}"/>
              </a:ext>
            </a:extLst>
          </p:cNvPr>
          <p:cNvSpPr/>
          <p:nvPr/>
        </p:nvSpPr>
        <p:spPr>
          <a:xfrm>
            <a:off x="16010697" y="8747061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1" y="0"/>
                </a:lnTo>
                <a:lnTo>
                  <a:pt x="1888591" y="488672"/>
                </a:lnTo>
                <a:lnTo>
                  <a:pt x="0" y="4886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95610DA-D887-1573-A532-AA0E887BE3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25" b="21875"/>
          <a:stretch/>
        </p:blipFill>
        <p:spPr>
          <a:xfrm>
            <a:off x="8001000" y="2243592"/>
            <a:ext cx="8286891" cy="7700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34397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6FDB2C-8F9B-7D5F-EDA6-0925C10748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C7FEC5C-EA0E-9E69-04E3-67592D95701E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FAA55DE1-0AEE-5F94-FA76-38398733CC84}"/>
              </a:ext>
            </a:extLst>
          </p:cNvPr>
          <p:cNvSpPr txBox="1"/>
          <p:nvPr/>
        </p:nvSpPr>
        <p:spPr>
          <a:xfrm>
            <a:off x="877767" y="4001952"/>
            <a:ext cx="16343434" cy="13504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480"/>
              </a:lnSpc>
            </a:pPr>
            <a:r>
              <a:rPr lang="en-US" sz="4800" b="1" dirty="0">
                <a:solidFill>
                  <a:srgbClr val="FFFFFF"/>
                </a:solidFill>
                <a:latin typeface="Gordita Bold"/>
                <a:ea typeface="Gordita Bold"/>
                <a:cs typeface="Gordita Bold"/>
                <a:sym typeface="Gordita Bold"/>
              </a:rPr>
              <a:t>PITCH TON PROJET EN MOINS D’UNE MINUTE !</a:t>
            </a:r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8D727E1C-D802-CD3F-4363-1A6844808C03}"/>
              </a:ext>
            </a:extLst>
          </p:cNvPr>
          <p:cNvGrpSpPr/>
          <p:nvPr/>
        </p:nvGrpSpPr>
        <p:grpSpPr>
          <a:xfrm>
            <a:off x="6078316" y="3318967"/>
            <a:ext cx="670285" cy="670285"/>
            <a:chOff x="0" y="0"/>
            <a:chExt cx="812800" cy="8128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7ED35A65-AD29-5432-E5FD-FF9D97B1EEAE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36548482-53E6-5594-191A-566B80BC407E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778F97B5-8ED4-0A8A-BAC2-1C804E93D9F3}"/>
              </a:ext>
            </a:extLst>
          </p:cNvPr>
          <p:cNvSpPr/>
          <p:nvPr/>
        </p:nvSpPr>
        <p:spPr>
          <a:xfrm>
            <a:off x="16776515" y="540027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BAF5B93D-7DBB-2FAD-4BD8-F6541DE17F11}"/>
              </a:ext>
            </a:extLst>
          </p:cNvPr>
          <p:cNvSpPr/>
          <p:nvPr/>
        </p:nvSpPr>
        <p:spPr>
          <a:xfrm flipH="1">
            <a:off x="877766" y="9079972"/>
            <a:ext cx="301867" cy="301867"/>
          </a:xfrm>
          <a:custGeom>
            <a:avLst/>
            <a:gdLst/>
            <a:ahLst/>
            <a:cxnLst/>
            <a:rect l="l" t="t" r="r" b="b"/>
            <a:pathLst>
              <a:path w="301867" h="301867">
                <a:moveTo>
                  <a:pt x="301868" y="0"/>
                </a:moveTo>
                <a:lnTo>
                  <a:pt x="0" y="0"/>
                </a:lnTo>
                <a:lnTo>
                  <a:pt x="0" y="301867"/>
                </a:lnTo>
                <a:lnTo>
                  <a:pt x="301868" y="301867"/>
                </a:lnTo>
                <a:lnTo>
                  <a:pt x="30186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CM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29C4F6DF-F3AE-7A2D-4D33-A3331401C4B7}"/>
              </a:ext>
            </a:extLst>
          </p:cNvPr>
          <p:cNvSpPr/>
          <p:nvPr/>
        </p:nvSpPr>
        <p:spPr>
          <a:xfrm>
            <a:off x="12907239" y="9082950"/>
            <a:ext cx="301867" cy="301867"/>
          </a:xfrm>
          <a:custGeom>
            <a:avLst/>
            <a:gdLst/>
            <a:ahLst/>
            <a:cxnLst/>
            <a:rect l="l" t="t" r="r" b="b"/>
            <a:pathLst>
              <a:path w="301867" h="301867">
                <a:moveTo>
                  <a:pt x="0" y="0"/>
                </a:moveTo>
                <a:lnTo>
                  <a:pt x="301868" y="0"/>
                </a:lnTo>
                <a:lnTo>
                  <a:pt x="301868" y="301867"/>
                </a:lnTo>
                <a:lnTo>
                  <a:pt x="0" y="30186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CM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F0A7F798-3D01-710C-F078-1E39F7A039CF}"/>
              </a:ext>
            </a:extLst>
          </p:cNvPr>
          <p:cNvSpPr/>
          <p:nvPr/>
        </p:nvSpPr>
        <p:spPr>
          <a:xfrm>
            <a:off x="7002670" y="9082950"/>
            <a:ext cx="301867" cy="287151"/>
          </a:xfrm>
          <a:custGeom>
            <a:avLst/>
            <a:gdLst/>
            <a:ahLst/>
            <a:cxnLst/>
            <a:rect l="l" t="t" r="r" b="b"/>
            <a:pathLst>
              <a:path w="301867" h="287151">
                <a:moveTo>
                  <a:pt x="0" y="0"/>
                </a:moveTo>
                <a:lnTo>
                  <a:pt x="301867" y="0"/>
                </a:lnTo>
                <a:lnTo>
                  <a:pt x="301867" y="287151"/>
                </a:lnTo>
                <a:lnTo>
                  <a:pt x="0" y="28715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CM"/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08C6C4C7-07B1-A950-8B5A-F40398BA0733}"/>
              </a:ext>
            </a:extLst>
          </p:cNvPr>
          <p:cNvSpPr txBox="1"/>
          <p:nvPr/>
        </p:nvSpPr>
        <p:spPr>
          <a:xfrm>
            <a:off x="1367276" y="8998952"/>
            <a:ext cx="2449164" cy="422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141313"/>
                </a:solidFill>
                <a:latin typeface="Inter"/>
                <a:ea typeface="Inter"/>
                <a:cs typeface="Inter"/>
                <a:sym typeface="Inter"/>
              </a:rPr>
              <a:t>+123-456-7890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4D826F71-5F0E-5A98-2ECB-15880D8CA3B5}"/>
              </a:ext>
            </a:extLst>
          </p:cNvPr>
          <p:cNvSpPr txBox="1"/>
          <p:nvPr/>
        </p:nvSpPr>
        <p:spPr>
          <a:xfrm>
            <a:off x="7437464" y="8998952"/>
            <a:ext cx="4790799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141313"/>
                </a:solidFill>
                <a:latin typeface="Inter"/>
                <a:ea typeface="Inter"/>
                <a:cs typeface="Inter"/>
                <a:sym typeface="Inter"/>
              </a:rPr>
              <a:t>www.reallygreatsite.com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B573690A-29DB-701F-F388-5A8F8B574BF7}"/>
              </a:ext>
            </a:extLst>
          </p:cNvPr>
          <p:cNvSpPr txBox="1"/>
          <p:nvPr/>
        </p:nvSpPr>
        <p:spPr>
          <a:xfrm>
            <a:off x="13395321" y="8998952"/>
            <a:ext cx="4790799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141313"/>
                </a:solidFill>
                <a:latin typeface="Inter"/>
                <a:ea typeface="Inter"/>
                <a:cs typeface="Inter"/>
                <a:sym typeface="Inter"/>
              </a:rPr>
              <a:t>hello@reallygreatsite.com</a:t>
            </a:r>
          </a:p>
        </p:txBody>
      </p:sp>
    </p:spTree>
    <p:extLst>
      <p:ext uri="{BB962C8B-B14F-4D97-AF65-F5344CB8AC3E}">
        <p14:creationId xmlns:p14="http://schemas.microsoft.com/office/powerpoint/2010/main" val="2586145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3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09486" y="2181739"/>
            <a:ext cx="10536746" cy="5928402"/>
            <a:chOff x="0" y="0"/>
            <a:chExt cx="2775110" cy="15613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75110" cy="1561390"/>
            </a:xfrm>
            <a:custGeom>
              <a:avLst/>
              <a:gdLst/>
              <a:ahLst/>
              <a:cxnLst/>
              <a:rect l="l" t="t" r="r" b="b"/>
              <a:pathLst>
                <a:path w="2775110" h="1561390">
                  <a:moveTo>
                    <a:pt x="0" y="0"/>
                  </a:moveTo>
                  <a:lnTo>
                    <a:pt x="2775110" y="0"/>
                  </a:lnTo>
                  <a:lnTo>
                    <a:pt x="2775110" y="1561390"/>
                  </a:lnTo>
                  <a:lnTo>
                    <a:pt x="0" y="1561390"/>
                  </a:ln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75110" cy="1599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834632" y="2365522"/>
            <a:ext cx="3357916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SESSION 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834632" y="3514725"/>
            <a:ext cx="7497175" cy="2657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222222"/>
                </a:solidFill>
                <a:latin typeface="Inter Bold"/>
                <a:ea typeface="Inter Bold"/>
                <a:cs typeface="Inter Bold"/>
                <a:sym typeface="Inter Bold"/>
              </a:rPr>
              <a:t>Comprendre les enjeux d'un événement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22222"/>
                </a:solidFill>
                <a:latin typeface="Inter"/>
                <a:ea typeface="Inter"/>
                <a:cs typeface="Inter"/>
                <a:sym typeface="Inter"/>
              </a:rPr>
              <a:t>les type d'évenements 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22222"/>
                </a:solidFill>
                <a:latin typeface="Inter"/>
                <a:ea typeface="Inter"/>
                <a:cs typeface="Inter"/>
                <a:sym typeface="Inter"/>
              </a:rPr>
              <a:t>objectifs 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22222"/>
                </a:solidFill>
                <a:latin typeface="Inter"/>
                <a:ea typeface="Inter"/>
                <a:cs typeface="Inter"/>
                <a:sym typeface="Inter"/>
              </a:rPr>
              <a:t>Etude de cas 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22222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-792210" y="4694558"/>
            <a:ext cx="1584419" cy="1584419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6302515" y="1028700"/>
            <a:ext cx="670285" cy="670285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-715212" y="540027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162813"/>
            <a:ext cx="5983509" cy="10595863"/>
            <a:chOff x="0" y="0"/>
            <a:chExt cx="1169022" cy="2070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69022" cy="2070155"/>
            </a:xfrm>
            <a:custGeom>
              <a:avLst/>
              <a:gdLst/>
              <a:ahLst/>
              <a:cxnLst/>
              <a:rect l="l" t="t" r="r" b="b"/>
              <a:pathLst>
                <a:path w="1169022" h="2070155">
                  <a:moveTo>
                    <a:pt x="0" y="0"/>
                  </a:moveTo>
                  <a:lnTo>
                    <a:pt x="1169022" y="0"/>
                  </a:lnTo>
                  <a:lnTo>
                    <a:pt x="1169022" y="2070155"/>
                  </a:lnTo>
                  <a:lnTo>
                    <a:pt x="0" y="2070155"/>
                  </a:lnTo>
                  <a:close/>
                </a:path>
              </a:pathLst>
            </a:custGeom>
            <a:blipFill>
              <a:blip r:embed="rId2"/>
              <a:stretch>
                <a:fillRect l="-68199" r="-68199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5617606" y="1171033"/>
            <a:ext cx="670285" cy="670285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388713" y="7961087"/>
            <a:ext cx="1584419" cy="1584419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8400879" y="2908062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400" y="0"/>
                </a:lnTo>
                <a:lnTo>
                  <a:pt x="314400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1" name="Freeform 11"/>
          <p:cNvSpPr/>
          <p:nvPr/>
        </p:nvSpPr>
        <p:spPr>
          <a:xfrm>
            <a:off x="8400879" y="4155837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400" y="0"/>
                </a:lnTo>
                <a:lnTo>
                  <a:pt x="314400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2" name="Freeform 12"/>
          <p:cNvSpPr/>
          <p:nvPr/>
        </p:nvSpPr>
        <p:spPr>
          <a:xfrm>
            <a:off x="8400879" y="5612155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400" y="0"/>
                </a:lnTo>
                <a:lnTo>
                  <a:pt x="314400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3" name="Freeform 13"/>
          <p:cNvSpPr/>
          <p:nvPr/>
        </p:nvSpPr>
        <p:spPr>
          <a:xfrm>
            <a:off x="16898834" y="8573869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1" y="0"/>
                </a:lnTo>
                <a:lnTo>
                  <a:pt x="1888591" y="488672"/>
                </a:lnTo>
                <a:lnTo>
                  <a:pt x="0" y="4886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4" name="TextBox 14"/>
          <p:cNvSpPr txBox="1"/>
          <p:nvPr/>
        </p:nvSpPr>
        <p:spPr>
          <a:xfrm>
            <a:off x="8400879" y="548068"/>
            <a:ext cx="6890495" cy="1285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>
                <a:solidFill>
                  <a:srgbClr val="000000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COMMENT CIBLER LES ÉVÈNEMENTS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916923" y="2898537"/>
            <a:ext cx="4483299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SECTEUR D’ACTIVITE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916923" y="4155837"/>
            <a:ext cx="4483299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THEMATIQUES ABORDÉES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896940" y="5574055"/>
            <a:ext cx="6011334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PARTICIPANTS DE L' ÉVENEMENT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896940" y="7002954"/>
            <a:ext cx="5009335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COÚTS DE PARTICIPATION</a:t>
            </a:r>
          </a:p>
        </p:txBody>
      </p:sp>
      <p:sp>
        <p:nvSpPr>
          <p:cNvPr id="19" name="Freeform 19"/>
          <p:cNvSpPr/>
          <p:nvPr/>
        </p:nvSpPr>
        <p:spPr>
          <a:xfrm>
            <a:off x="8400879" y="7002879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400" y="0"/>
                </a:lnTo>
                <a:lnTo>
                  <a:pt x="314400" y="314400"/>
                </a:lnTo>
                <a:lnTo>
                  <a:pt x="0" y="3144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162813"/>
            <a:ext cx="5983509" cy="10595863"/>
            <a:chOff x="0" y="0"/>
            <a:chExt cx="1169022" cy="2070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69022" cy="2070155"/>
            </a:xfrm>
            <a:custGeom>
              <a:avLst/>
              <a:gdLst/>
              <a:ahLst/>
              <a:cxnLst/>
              <a:rect l="l" t="t" r="r" b="b"/>
              <a:pathLst>
                <a:path w="1169022" h="2070155">
                  <a:moveTo>
                    <a:pt x="0" y="0"/>
                  </a:moveTo>
                  <a:lnTo>
                    <a:pt x="1169022" y="0"/>
                  </a:lnTo>
                  <a:lnTo>
                    <a:pt x="1169022" y="2070155"/>
                  </a:lnTo>
                  <a:lnTo>
                    <a:pt x="0" y="2070155"/>
                  </a:lnTo>
                  <a:close/>
                </a:path>
              </a:pathLst>
            </a:custGeom>
            <a:blipFill>
              <a:blip r:embed="rId2"/>
              <a:stretch>
                <a:fillRect l="-99892" r="-66577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5617606" y="1171033"/>
            <a:ext cx="670285" cy="670285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388713" y="7961087"/>
            <a:ext cx="1584419" cy="1584419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8400879" y="2908062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400" y="0"/>
                </a:lnTo>
                <a:lnTo>
                  <a:pt x="314400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1" name="Freeform 11"/>
          <p:cNvSpPr/>
          <p:nvPr/>
        </p:nvSpPr>
        <p:spPr>
          <a:xfrm>
            <a:off x="8400879" y="4155837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400" y="0"/>
                </a:lnTo>
                <a:lnTo>
                  <a:pt x="314400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2" name="Freeform 12"/>
          <p:cNvSpPr/>
          <p:nvPr/>
        </p:nvSpPr>
        <p:spPr>
          <a:xfrm>
            <a:off x="8400879" y="5640730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400" y="0"/>
                </a:lnTo>
                <a:lnTo>
                  <a:pt x="314400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3" name="Freeform 13"/>
          <p:cNvSpPr/>
          <p:nvPr/>
        </p:nvSpPr>
        <p:spPr>
          <a:xfrm>
            <a:off x="16898834" y="8573869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1" y="0"/>
                </a:lnTo>
                <a:lnTo>
                  <a:pt x="1888591" y="488672"/>
                </a:lnTo>
                <a:lnTo>
                  <a:pt x="0" y="4886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4" name="TextBox 14"/>
          <p:cNvSpPr txBox="1"/>
          <p:nvPr/>
        </p:nvSpPr>
        <p:spPr>
          <a:xfrm>
            <a:off x="8400879" y="548068"/>
            <a:ext cx="6890495" cy="1285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>
                <a:solidFill>
                  <a:srgbClr val="000000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COMMENT CIBLER LES EVENEMENTS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916923" y="2898537"/>
            <a:ext cx="6015766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DEPUIS QUAND CET ÉVÉNEMENT EXISTE ?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916923" y="4155837"/>
            <a:ext cx="5480527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COMBIEN Y ONT PARTICIPÉ LA SESSION PRÉCEDANTE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896940" y="5593105"/>
            <a:ext cx="5343335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FEEDBACKS DES ANCIENS PARTICIPANTS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916923" y="7218137"/>
            <a:ext cx="6015766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CONTACTER LES ORGANISATEURS</a:t>
            </a:r>
          </a:p>
        </p:txBody>
      </p:sp>
      <p:sp>
        <p:nvSpPr>
          <p:cNvPr id="19" name="Freeform 19"/>
          <p:cNvSpPr/>
          <p:nvPr/>
        </p:nvSpPr>
        <p:spPr>
          <a:xfrm>
            <a:off x="8400879" y="7193305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400" y="0"/>
                </a:lnTo>
                <a:lnTo>
                  <a:pt x="314400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20" name="TextBox 20"/>
          <p:cNvSpPr txBox="1"/>
          <p:nvPr/>
        </p:nvSpPr>
        <p:spPr>
          <a:xfrm>
            <a:off x="8400879" y="1833943"/>
            <a:ext cx="6890495" cy="36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1">
                <a:solidFill>
                  <a:srgbClr val="000000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(indicateurs de performance)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3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09486" y="2181739"/>
            <a:ext cx="10536746" cy="5928402"/>
            <a:chOff x="0" y="0"/>
            <a:chExt cx="2775110" cy="15613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75110" cy="1561390"/>
            </a:xfrm>
            <a:custGeom>
              <a:avLst/>
              <a:gdLst/>
              <a:ahLst/>
              <a:cxnLst/>
              <a:rect l="l" t="t" r="r" b="b"/>
              <a:pathLst>
                <a:path w="2775110" h="1561390">
                  <a:moveTo>
                    <a:pt x="0" y="0"/>
                  </a:moveTo>
                  <a:lnTo>
                    <a:pt x="2775110" y="0"/>
                  </a:lnTo>
                  <a:lnTo>
                    <a:pt x="2775110" y="1561390"/>
                  </a:lnTo>
                  <a:lnTo>
                    <a:pt x="0" y="1561390"/>
                  </a:ln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75110" cy="1599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834632" y="2365522"/>
            <a:ext cx="3534739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SESSION 2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792210" y="4694558"/>
            <a:ext cx="1584419" cy="158441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302515" y="1028700"/>
            <a:ext cx="670285" cy="670285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-715212" y="540027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0" y="0"/>
                </a:lnTo>
                <a:lnTo>
                  <a:pt x="1888590" y="488673"/>
                </a:lnTo>
                <a:lnTo>
                  <a:pt x="0" y="4886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3" name="TextBox 13"/>
          <p:cNvSpPr txBox="1"/>
          <p:nvPr/>
        </p:nvSpPr>
        <p:spPr>
          <a:xfrm>
            <a:off x="1834632" y="3594420"/>
            <a:ext cx="7497175" cy="297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sz="2499" b="1">
                <a:solidFill>
                  <a:srgbClr val="000000"/>
                </a:solidFill>
                <a:latin typeface="Gordita Bold"/>
                <a:ea typeface="Gordita Bold"/>
                <a:cs typeface="Gordita Bold"/>
                <a:sym typeface="Gordita Bold"/>
              </a:rPr>
              <a:t>DEFINIR SES OBJECTIFS PERSONNELS</a:t>
            </a:r>
          </a:p>
          <a:p>
            <a:pPr algn="ctr">
              <a:lnSpc>
                <a:spcPts val="2999"/>
              </a:lnSpc>
              <a:spcBef>
                <a:spcPct val="0"/>
              </a:spcBef>
            </a:pPr>
            <a:endParaRPr lang="en-US" sz="2499" b="1">
              <a:solidFill>
                <a:srgbClr val="000000"/>
              </a:solidFill>
              <a:latin typeface="Gordita Bold"/>
              <a:ea typeface="Gordita Bold"/>
              <a:cs typeface="Gordita Bold"/>
              <a:sym typeface="Gordita Bold"/>
            </a:endParaRPr>
          </a:p>
          <a:p>
            <a:pPr marL="539749" lvl="1" indent="-269875" algn="l">
              <a:lnSpc>
                <a:spcPts val="29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Identifier ses priorités : rencontrer des partenaires ? des investisseurs ? se faire connaître ?</a:t>
            </a:r>
          </a:p>
          <a:p>
            <a:pPr algn="l">
              <a:lnSpc>
                <a:spcPts val="2999"/>
              </a:lnSpc>
            </a:pPr>
            <a:endParaRPr lang="en-US" sz="2499">
              <a:solidFill>
                <a:srgbClr val="000000"/>
              </a:solidFill>
              <a:latin typeface="Gordita"/>
              <a:ea typeface="Gordita"/>
              <a:cs typeface="Gordita"/>
              <a:sym typeface="Gordita"/>
            </a:endParaRPr>
          </a:p>
          <a:p>
            <a:pPr marL="539749" lvl="1" indent="-269875" algn="l">
              <a:lnSpc>
                <a:spcPts val="29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Gordita"/>
                <a:ea typeface="Gordita"/>
                <a:cs typeface="Gordita"/>
                <a:sym typeface="Gordita"/>
              </a:rPr>
              <a:t>Atelier pratique : Définir ses 3 objectifs SMART pour un événement cible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162813"/>
            <a:ext cx="5983509" cy="10595863"/>
            <a:chOff x="0" y="0"/>
            <a:chExt cx="1169022" cy="2070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69022" cy="2070155"/>
            </a:xfrm>
            <a:custGeom>
              <a:avLst/>
              <a:gdLst/>
              <a:ahLst/>
              <a:cxnLst/>
              <a:rect l="l" t="t" r="r" b="b"/>
              <a:pathLst>
                <a:path w="1169022" h="2070155">
                  <a:moveTo>
                    <a:pt x="0" y="0"/>
                  </a:moveTo>
                  <a:lnTo>
                    <a:pt x="1169022" y="0"/>
                  </a:lnTo>
                  <a:lnTo>
                    <a:pt x="1169022" y="2070155"/>
                  </a:lnTo>
                  <a:lnTo>
                    <a:pt x="0" y="2070155"/>
                  </a:lnTo>
                  <a:close/>
                </a:path>
              </a:pathLst>
            </a:custGeom>
            <a:blipFill>
              <a:blip r:embed="rId2"/>
              <a:stretch>
                <a:fillRect l="-9028" r="-9028"/>
              </a:stretch>
            </a:blipFill>
          </p:spPr>
          <p:txBody>
            <a:bodyPr/>
            <a:lstStyle/>
            <a:p>
              <a:endParaRPr lang="en-CM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8408582" y="1686347"/>
            <a:ext cx="7209024" cy="158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81"/>
              </a:lnSpc>
            </a:pPr>
            <a:r>
              <a:rPr lang="en-US" sz="5234" b="1">
                <a:solidFill>
                  <a:srgbClr val="000000"/>
                </a:solidFill>
                <a:latin typeface="Radnika Next Bold"/>
                <a:ea typeface="Radnika Next Bold"/>
                <a:cs typeface="Radnika Next Bold"/>
                <a:sym typeface="Radnika Next Bold"/>
              </a:rPr>
              <a:t>QUE RECHERCHEZ VOUS ?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5617606" y="1171033"/>
            <a:ext cx="670285" cy="67028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388713" y="7961087"/>
            <a:ext cx="1584419" cy="158441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en-CM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8627956" y="4472368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399" y="0"/>
                </a:lnTo>
                <a:lnTo>
                  <a:pt x="314399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2" name="Freeform 12"/>
          <p:cNvSpPr/>
          <p:nvPr/>
        </p:nvSpPr>
        <p:spPr>
          <a:xfrm>
            <a:off x="8627956" y="6320463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399" y="0"/>
                </a:lnTo>
                <a:lnTo>
                  <a:pt x="314399" y="314399"/>
                </a:lnTo>
                <a:lnTo>
                  <a:pt x="0" y="3143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3" name="Freeform 13"/>
          <p:cNvSpPr/>
          <p:nvPr/>
        </p:nvSpPr>
        <p:spPr>
          <a:xfrm>
            <a:off x="8627956" y="7586036"/>
            <a:ext cx="314399" cy="314399"/>
          </a:xfrm>
          <a:custGeom>
            <a:avLst/>
            <a:gdLst/>
            <a:ahLst/>
            <a:cxnLst/>
            <a:rect l="l" t="t" r="r" b="b"/>
            <a:pathLst>
              <a:path w="314399" h="314399">
                <a:moveTo>
                  <a:pt x="0" y="0"/>
                </a:moveTo>
                <a:lnTo>
                  <a:pt x="314399" y="0"/>
                </a:lnTo>
                <a:lnTo>
                  <a:pt x="314399" y="314400"/>
                </a:lnTo>
                <a:lnTo>
                  <a:pt x="0" y="3144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14" name="TextBox 14"/>
          <p:cNvSpPr txBox="1"/>
          <p:nvPr/>
        </p:nvSpPr>
        <p:spPr>
          <a:xfrm>
            <a:off x="8627956" y="6814381"/>
            <a:ext cx="7893787" cy="3232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. Rencontrer des partenaires, clients, mentors, investisseurs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627956" y="8148086"/>
            <a:ext cx="7893787" cy="1990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. Generer des leads qualifies</a:t>
            </a:r>
          </a:p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. Accroitre sa notoriete</a:t>
            </a:r>
          </a:p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. Attirer les bons clients</a:t>
            </a:r>
          </a:p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. Recueillir des feedbacks immédiats</a:t>
            </a:r>
          </a:p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. Signer des deals</a:t>
            </a:r>
          </a:p>
          <a:p>
            <a:pPr algn="l">
              <a:lnSpc>
                <a:spcPts val="2660"/>
              </a:lnSpc>
            </a:pPr>
            <a:endParaRPr lang="en-US" sz="1900">
              <a:solidFill>
                <a:srgbClr val="545454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9144000" y="4472368"/>
            <a:ext cx="4483299" cy="314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APPRENDRE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144000" y="6320537"/>
            <a:ext cx="4483299" cy="314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RENCONTRER DU MONDE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124016" y="7586036"/>
            <a:ext cx="4483299" cy="314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 b="1">
                <a:solidFill>
                  <a:srgbClr val="FF914D"/>
                </a:solidFill>
                <a:latin typeface="Gordita Bold"/>
                <a:ea typeface="Gordita Bold"/>
                <a:cs typeface="Gordita Bold"/>
                <a:sym typeface="Gordita Bold"/>
              </a:rPr>
              <a:t>MARKETING / VENTES</a:t>
            </a:r>
          </a:p>
        </p:txBody>
      </p:sp>
      <p:sp>
        <p:nvSpPr>
          <p:cNvPr id="19" name="Freeform 19"/>
          <p:cNvSpPr/>
          <p:nvPr/>
        </p:nvSpPr>
        <p:spPr>
          <a:xfrm>
            <a:off x="16898834" y="8573869"/>
            <a:ext cx="1888590" cy="488673"/>
          </a:xfrm>
          <a:custGeom>
            <a:avLst/>
            <a:gdLst/>
            <a:ahLst/>
            <a:cxnLst/>
            <a:rect l="l" t="t" r="r" b="b"/>
            <a:pathLst>
              <a:path w="1888590" h="488673">
                <a:moveTo>
                  <a:pt x="0" y="0"/>
                </a:moveTo>
                <a:lnTo>
                  <a:pt x="1888591" y="0"/>
                </a:lnTo>
                <a:lnTo>
                  <a:pt x="1888591" y="488672"/>
                </a:lnTo>
                <a:lnTo>
                  <a:pt x="0" y="4886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M"/>
          </a:p>
        </p:txBody>
      </p:sp>
      <p:sp>
        <p:nvSpPr>
          <p:cNvPr id="20" name="TextBox 20"/>
          <p:cNvSpPr txBox="1"/>
          <p:nvPr/>
        </p:nvSpPr>
        <p:spPr>
          <a:xfrm>
            <a:off x="8627956" y="5030461"/>
            <a:ext cx="7893787" cy="989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. Apprendre de nouvelle competences</a:t>
            </a:r>
          </a:p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. Participer a des ateliers, conferences ou panels</a:t>
            </a:r>
          </a:p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545454"/>
                </a:solidFill>
                <a:latin typeface="Inter"/>
                <a:ea typeface="Inter"/>
                <a:cs typeface="Inter"/>
                <a:sym typeface="Inter"/>
              </a:rPr>
              <a:t>. Apprendre sur la concurrence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1834</TotalTime>
  <Words>1827</Words>
  <Application>Microsoft Macintosh PowerPoint</Application>
  <PresentationFormat>Custom</PresentationFormat>
  <Paragraphs>361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8" baseType="lpstr">
      <vt:lpstr>Aptos</vt:lpstr>
      <vt:lpstr>Cordia New</vt:lpstr>
      <vt:lpstr>Canva Sans Bold</vt:lpstr>
      <vt:lpstr>Arial</vt:lpstr>
      <vt:lpstr>Gordita Bold</vt:lpstr>
      <vt:lpstr>Canva Sans</vt:lpstr>
      <vt:lpstr>Gordita</vt:lpstr>
      <vt:lpstr>Radnika Next Bold</vt:lpstr>
      <vt:lpstr>Symbol</vt:lpstr>
      <vt:lpstr>Inter</vt:lpstr>
      <vt:lpstr>Inter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www.activspaces.com</dc:title>
  <cp:lastModifiedBy>Steve Tchoumba</cp:lastModifiedBy>
  <cp:revision>3</cp:revision>
  <dcterms:created xsi:type="dcterms:W3CDTF">2006-08-16T00:00:00Z</dcterms:created>
  <dcterms:modified xsi:type="dcterms:W3CDTF">2025-06-27T15:53:33Z</dcterms:modified>
  <dc:identifier>DAGrVCUO5Go</dc:identifier>
</cp:coreProperties>
</file>

<file path=docProps/thumbnail.jpeg>
</file>